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2"/>
  </p:notesMasterIdLst>
  <p:sldIdLst>
    <p:sldId id="317" r:id="rId2"/>
    <p:sldId id="256" r:id="rId3"/>
    <p:sldId id="318" r:id="rId4"/>
    <p:sldId id="319" r:id="rId5"/>
    <p:sldId id="273" r:id="rId6"/>
    <p:sldId id="320" r:id="rId7"/>
    <p:sldId id="321" r:id="rId8"/>
    <p:sldId id="322" r:id="rId9"/>
    <p:sldId id="323" r:id="rId10"/>
    <p:sldId id="324" r:id="rId11"/>
  </p:sldIdLst>
  <p:sldSz cx="9144000" cy="6858000" type="screen4x3"/>
  <p:notesSz cx="6858000" cy="9144000"/>
  <p:defaultTextStyle>
    <a:defPPr>
      <a:defRPr lang="es-C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014" y="-6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1"/>
            <a:ext cx="2971800" cy="457200"/>
          </a:xfrm>
          <a:prstGeom prst="rect">
            <a:avLst/>
          </a:prstGeom>
        </p:spPr>
        <p:txBody>
          <a:bodyPr vert="horz" lIns="91427" tIns="45714" rIns="91427" bIns="45714" rtlCol="0"/>
          <a:lstStyle>
            <a:lvl1pPr algn="l">
              <a:defRPr sz="1200"/>
            </a:lvl1pPr>
          </a:lstStyle>
          <a:p>
            <a:endParaRPr lang="es-CO" dirty="0"/>
          </a:p>
        </p:txBody>
      </p:sp>
      <p:sp>
        <p:nvSpPr>
          <p:cNvPr id="3" name="2 Marcador de fecha"/>
          <p:cNvSpPr>
            <a:spLocks noGrp="1"/>
          </p:cNvSpPr>
          <p:nvPr>
            <p:ph type="dt" idx="1"/>
          </p:nvPr>
        </p:nvSpPr>
        <p:spPr>
          <a:xfrm>
            <a:off x="3884614" y="1"/>
            <a:ext cx="2971800" cy="457200"/>
          </a:xfrm>
          <a:prstGeom prst="rect">
            <a:avLst/>
          </a:prstGeom>
        </p:spPr>
        <p:txBody>
          <a:bodyPr vert="horz" lIns="91427" tIns="45714" rIns="91427" bIns="45714" rtlCol="0"/>
          <a:lstStyle>
            <a:lvl1pPr algn="r">
              <a:defRPr sz="1200"/>
            </a:lvl1pPr>
          </a:lstStyle>
          <a:p>
            <a:fld id="{05D2149A-05EC-4280-9B1B-60FDF66F59A3}" type="datetimeFigureOut">
              <a:rPr lang="es-CO" smtClean="0"/>
              <a:pPr/>
              <a:t>15/08/2011</a:t>
            </a:fld>
            <a:endParaRPr lang="es-CO"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27" tIns="45714" rIns="91427" bIns="45714" rtlCol="0" anchor="ctr"/>
          <a:lstStyle/>
          <a:p>
            <a:endParaRPr lang="es-CO" dirty="0"/>
          </a:p>
        </p:txBody>
      </p:sp>
      <p:sp>
        <p:nvSpPr>
          <p:cNvPr id="5" name="4 Marcador de notas"/>
          <p:cNvSpPr>
            <a:spLocks noGrp="1"/>
          </p:cNvSpPr>
          <p:nvPr>
            <p:ph type="body" sz="quarter" idx="3"/>
          </p:nvPr>
        </p:nvSpPr>
        <p:spPr>
          <a:xfrm>
            <a:off x="685800" y="4343401"/>
            <a:ext cx="5486400" cy="4114800"/>
          </a:xfrm>
          <a:prstGeom prst="rect">
            <a:avLst/>
          </a:prstGeom>
        </p:spPr>
        <p:txBody>
          <a:bodyPr vert="horz" lIns="91427" tIns="45714" rIns="91427" bIns="45714"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27" tIns="45714" rIns="91427" bIns="45714"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884614" y="8685213"/>
            <a:ext cx="2971800" cy="457200"/>
          </a:xfrm>
          <a:prstGeom prst="rect">
            <a:avLst/>
          </a:prstGeom>
        </p:spPr>
        <p:txBody>
          <a:bodyPr vert="horz" lIns="91427" tIns="45714" rIns="91427" bIns="45714" rtlCol="0" anchor="b"/>
          <a:lstStyle>
            <a:lvl1pPr algn="r">
              <a:defRPr sz="1200"/>
            </a:lvl1pPr>
          </a:lstStyle>
          <a:p>
            <a:fld id="{A28FAEBF-D681-4140-93CC-CAA86A498EE6}" type="slidenum">
              <a:rPr lang="es-CO" smtClean="0"/>
              <a:pPr/>
              <a:t>‹Nº›</a:t>
            </a:fld>
            <a:endParaRPr lang="es-CO"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lvl1pPr>
              <a:defRPr/>
            </a:lvl1pPr>
          </a:lstStyle>
          <a:p>
            <a:pPr>
              <a:defRPr/>
            </a:pPr>
            <a:fld id="{2509E056-3BB7-4453-8809-626F35A35D06}" type="datetimeFigureOut">
              <a:rPr lang="es-CO"/>
              <a:pPr>
                <a:defRPr/>
              </a:pPr>
              <a:t>15/08/2011</a:t>
            </a:fld>
            <a:endParaRPr lang="es-CO" dirty="0"/>
          </a:p>
        </p:txBody>
      </p:sp>
      <p:sp>
        <p:nvSpPr>
          <p:cNvPr id="5" name="4 Marcador de pie de página"/>
          <p:cNvSpPr>
            <a:spLocks noGrp="1"/>
          </p:cNvSpPr>
          <p:nvPr>
            <p:ph type="ftr" sz="quarter" idx="11"/>
          </p:nvPr>
        </p:nvSpPr>
        <p:spPr/>
        <p:txBody>
          <a:bodyPr/>
          <a:lstStyle>
            <a:lvl1pPr>
              <a:defRPr/>
            </a:lvl1pPr>
          </a:lstStyle>
          <a:p>
            <a:pPr>
              <a:defRPr/>
            </a:pPr>
            <a:endParaRPr lang="es-CO" dirty="0"/>
          </a:p>
        </p:txBody>
      </p:sp>
      <p:sp>
        <p:nvSpPr>
          <p:cNvPr id="6" name="5 Marcador de número de diapositiva"/>
          <p:cNvSpPr>
            <a:spLocks noGrp="1"/>
          </p:cNvSpPr>
          <p:nvPr>
            <p:ph type="sldNum" sz="quarter" idx="12"/>
          </p:nvPr>
        </p:nvSpPr>
        <p:spPr/>
        <p:txBody>
          <a:bodyPr/>
          <a:lstStyle>
            <a:lvl1pPr>
              <a:defRPr/>
            </a:lvl1pPr>
          </a:lstStyle>
          <a:p>
            <a:pPr>
              <a:defRPr/>
            </a:pPr>
            <a:fld id="{91AE7EDA-7D4D-46F1-9605-95C2606215D3}" type="slidenum">
              <a:rPr lang="es-CO"/>
              <a:pPr>
                <a:defRPr/>
              </a:pPr>
              <a:t>‹Nº›</a:t>
            </a:fld>
            <a:endParaRPr lang="es-CO"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lvl1pPr>
              <a:defRPr/>
            </a:lvl1pPr>
          </a:lstStyle>
          <a:p>
            <a:pPr>
              <a:defRPr/>
            </a:pPr>
            <a:fld id="{9C59F46D-E622-4D1E-BC02-FC028215DB47}" type="datetimeFigureOut">
              <a:rPr lang="es-CO"/>
              <a:pPr>
                <a:defRPr/>
              </a:pPr>
              <a:t>15/08/2011</a:t>
            </a:fld>
            <a:endParaRPr lang="es-CO" dirty="0"/>
          </a:p>
        </p:txBody>
      </p:sp>
      <p:sp>
        <p:nvSpPr>
          <p:cNvPr id="5" name="4 Marcador de pie de página"/>
          <p:cNvSpPr>
            <a:spLocks noGrp="1"/>
          </p:cNvSpPr>
          <p:nvPr>
            <p:ph type="ftr" sz="quarter" idx="11"/>
          </p:nvPr>
        </p:nvSpPr>
        <p:spPr/>
        <p:txBody>
          <a:bodyPr/>
          <a:lstStyle>
            <a:lvl1pPr>
              <a:defRPr/>
            </a:lvl1pPr>
          </a:lstStyle>
          <a:p>
            <a:pPr>
              <a:defRPr/>
            </a:pPr>
            <a:endParaRPr lang="es-CO" dirty="0"/>
          </a:p>
        </p:txBody>
      </p:sp>
      <p:sp>
        <p:nvSpPr>
          <p:cNvPr id="6" name="5 Marcador de número de diapositiva"/>
          <p:cNvSpPr>
            <a:spLocks noGrp="1"/>
          </p:cNvSpPr>
          <p:nvPr>
            <p:ph type="sldNum" sz="quarter" idx="12"/>
          </p:nvPr>
        </p:nvSpPr>
        <p:spPr/>
        <p:txBody>
          <a:bodyPr/>
          <a:lstStyle>
            <a:lvl1pPr>
              <a:defRPr/>
            </a:lvl1pPr>
          </a:lstStyle>
          <a:p>
            <a:pPr>
              <a:defRPr/>
            </a:pPr>
            <a:fld id="{96A51649-A8B9-4E1B-AEE1-CD170A33B8F9}" type="slidenum">
              <a:rPr lang="es-CO"/>
              <a:pPr>
                <a:defRPr/>
              </a:pPr>
              <a:t>‹Nº›</a:t>
            </a:fld>
            <a:endParaRPr lang="es-CO"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lvl1pPr>
              <a:defRPr/>
            </a:lvl1pPr>
          </a:lstStyle>
          <a:p>
            <a:pPr>
              <a:defRPr/>
            </a:pPr>
            <a:fld id="{AADB9C34-84A5-42EA-9562-93E6669B0319}" type="datetimeFigureOut">
              <a:rPr lang="es-CO"/>
              <a:pPr>
                <a:defRPr/>
              </a:pPr>
              <a:t>15/08/2011</a:t>
            </a:fld>
            <a:endParaRPr lang="es-CO" dirty="0"/>
          </a:p>
        </p:txBody>
      </p:sp>
      <p:sp>
        <p:nvSpPr>
          <p:cNvPr id="5" name="4 Marcador de pie de página"/>
          <p:cNvSpPr>
            <a:spLocks noGrp="1"/>
          </p:cNvSpPr>
          <p:nvPr>
            <p:ph type="ftr" sz="quarter" idx="11"/>
          </p:nvPr>
        </p:nvSpPr>
        <p:spPr/>
        <p:txBody>
          <a:bodyPr/>
          <a:lstStyle>
            <a:lvl1pPr>
              <a:defRPr/>
            </a:lvl1pPr>
          </a:lstStyle>
          <a:p>
            <a:pPr>
              <a:defRPr/>
            </a:pPr>
            <a:endParaRPr lang="es-CO" dirty="0"/>
          </a:p>
        </p:txBody>
      </p:sp>
      <p:sp>
        <p:nvSpPr>
          <p:cNvPr id="6" name="5 Marcador de número de diapositiva"/>
          <p:cNvSpPr>
            <a:spLocks noGrp="1"/>
          </p:cNvSpPr>
          <p:nvPr>
            <p:ph type="sldNum" sz="quarter" idx="12"/>
          </p:nvPr>
        </p:nvSpPr>
        <p:spPr/>
        <p:txBody>
          <a:bodyPr/>
          <a:lstStyle>
            <a:lvl1pPr>
              <a:defRPr/>
            </a:lvl1pPr>
          </a:lstStyle>
          <a:p>
            <a:pPr>
              <a:defRPr/>
            </a:pPr>
            <a:fld id="{316816CE-C5AB-40AA-B10E-0153BB2EFE86}" type="slidenum">
              <a:rPr lang="es-CO"/>
              <a:pPr>
                <a:defRPr/>
              </a:pPr>
              <a:t>‹Nº›</a:t>
            </a:fld>
            <a:endParaRPr lang="es-CO"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lvl1pPr>
              <a:defRPr/>
            </a:lvl1pPr>
          </a:lstStyle>
          <a:p>
            <a:pPr>
              <a:defRPr/>
            </a:pPr>
            <a:fld id="{7AD24FA8-A0C4-473C-8AF2-421BF84C7DE6}" type="datetimeFigureOut">
              <a:rPr lang="es-CO"/>
              <a:pPr>
                <a:defRPr/>
              </a:pPr>
              <a:t>15/08/2011</a:t>
            </a:fld>
            <a:endParaRPr lang="es-CO" dirty="0"/>
          </a:p>
        </p:txBody>
      </p:sp>
      <p:sp>
        <p:nvSpPr>
          <p:cNvPr id="5" name="4 Marcador de pie de página"/>
          <p:cNvSpPr>
            <a:spLocks noGrp="1"/>
          </p:cNvSpPr>
          <p:nvPr>
            <p:ph type="ftr" sz="quarter" idx="11"/>
          </p:nvPr>
        </p:nvSpPr>
        <p:spPr/>
        <p:txBody>
          <a:bodyPr/>
          <a:lstStyle>
            <a:lvl1pPr>
              <a:defRPr/>
            </a:lvl1pPr>
          </a:lstStyle>
          <a:p>
            <a:pPr>
              <a:defRPr/>
            </a:pPr>
            <a:endParaRPr lang="es-CO" dirty="0"/>
          </a:p>
        </p:txBody>
      </p:sp>
      <p:sp>
        <p:nvSpPr>
          <p:cNvPr id="6" name="5 Marcador de número de diapositiva"/>
          <p:cNvSpPr>
            <a:spLocks noGrp="1"/>
          </p:cNvSpPr>
          <p:nvPr>
            <p:ph type="sldNum" sz="quarter" idx="12"/>
          </p:nvPr>
        </p:nvSpPr>
        <p:spPr/>
        <p:txBody>
          <a:bodyPr/>
          <a:lstStyle>
            <a:lvl1pPr>
              <a:defRPr/>
            </a:lvl1pPr>
          </a:lstStyle>
          <a:p>
            <a:pPr>
              <a:defRPr/>
            </a:pPr>
            <a:fld id="{87028F4B-A844-401F-818C-466478E8E22C}" type="slidenum">
              <a:rPr lang="es-CO"/>
              <a:pPr>
                <a:defRPr/>
              </a:pPr>
              <a:t>‹Nº›</a:t>
            </a:fld>
            <a:endParaRPr lang="es-CO"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AAB178F0-D2C1-4DB1-AE75-8AF30D9EEC0C}" type="datetimeFigureOut">
              <a:rPr lang="es-CO"/>
              <a:pPr>
                <a:defRPr/>
              </a:pPr>
              <a:t>15/08/2011</a:t>
            </a:fld>
            <a:endParaRPr lang="es-CO" dirty="0"/>
          </a:p>
        </p:txBody>
      </p:sp>
      <p:sp>
        <p:nvSpPr>
          <p:cNvPr id="5" name="4 Marcador de pie de página"/>
          <p:cNvSpPr>
            <a:spLocks noGrp="1"/>
          </p:cNvSpPr>
          <p:nvPr>
            <p:ph type="ftr" sz="quarter" idx="11"/>
          </p:nvPr>
        </p:nvSpPr>
        <p:spPr/>
        <p:txBody>
          <a:bodyPr/>
          <a:lstStyle>
            <a:lvl1pPr>
              <a:defRPr/>
            </a:lvl1pPr>
          </a:lstStyle>
          <a:p>
            <a:pPr>
              <a:defRPr/>
            </a:pPr>
            <a:endParaRPr lang="es-CO" dirty="0"/>
          </a:p>
        </p:txBody>
      </p:sp>
      <p:sp>
        <p:nvSpPr>
          <p:cNvPr id="6" name="5 Marcador de número de diapositiva"/>
          <p:cNvSpPr>
            <a:spLocks noGrp="1"/>
          </p:cNvSpPr>
          <p:nvPr>
            <p:ph type="sldNum" sz="quarter" idx="12"/>
          </p:nvPr>
        </p:nvSpPr>
        <p:spPr/>
        <p:txBody>
          <a:bodyPr/>
          <a:lstStyle>
            <a:lvl1pPr>
              <a:defRPr/>
            </a:lvl1pPr>
          </a:lstStyle>
          <a:p>
            <a:pPr>
              <a:defRPr/>
            </a:pPr>
            <a:fld id="{3A608C1A-9363-436F-B509-27C6DD93B623}" type="slidenum">
              <a:rPr lang="es-CO"/>
              <a:pPr>
                <a:defRPr/>
              </a:pPr>
              <a:t>‹Nº›</a:t>
            </a:fld>
            <a:endParaRPr lang="es-CO"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3 Marcador de fecha"/>
          <p:cNvSpPr>
            <a:spLocks noGrp="1"/>
          </p:cNvSpPr>
          <p:nvPr>
            <p:ph type="dt" sz="half" idx="10"/>
          </p:nvPr>
        </p:nvSpPr>
        <p:spPr/>
        <p:txBody>
          <a:bodyPr/>
          <a:lstStyle>
            <a:lvl1pPr>
              <a:defRPr/>
            </a:lvl1pPr>
          </a:lstStyle>
          <a:p>
            <a:pPr>
              <a:defRPr/>
            </a:pPr>
            <a:fld id="{B29F82DD-5ACD-4DCA-921D-61D54985C22B}" type="datetimeFigureOut">
              <a:rPr lang="es-CO"/>
              <a:pPr>
                <a:defRPr/>
              </a:pPr>
              <a:t>15/08/2011</a:t>
            </a:fld>
            <a:endParaRPr lang="es-CO" dirty="0"/>
          </a:p>
        </p:txBody>
      </p:sp>
      <p:sp>
        <p:nvSpPr>
          <p:cNvPr id="6" name="4 Marcador de pie de página"/>
          <p:cNvSpPr>
            <a:spLocks noGrp="1"/>
          </p:cNvSpPr>
          <p:nvPr>
            <p:ph type="ftr" sz="quarter" idx="11"/>
          </p:nvPr>
        </p:nvSpPr>
        <p:spPr/>
        <p:txBody>
          <a:bodyPr/>
          <a:lstStyle>
            <a:lvl1pPr>
              <a:defRPr/>
            </a:lvl1pPr>
          </a:lstStyle>
          <a:p>
            <a:pPr>
              <a:defRPr/>
            </a:pPr>
            <a:endParaRPr lang="es-CO" dirty="0"/>
          </a:p>
        </p:txBody>
      </p:sp>
      <p:sp>
        <p:nvSpPr>
          <p:cNvPr id="7" name="5 Marcador de número de diapositiva"/>
          <p:cNvSpPr>
            <a:spLocks noGrp="1"/>
          </p:cNvSpPr>
          <p:nvPr>
            <p:ph type="sldNum" sz="quarter" idx="12"/>
          </p:nvPr>
        </p:nvSpPr>
        <p:spPr/>
        <p:txBody>
          <a:bodyPr/>
          <a:lstStyle>
            <a:lvl1pPr>
              <a:defRPr/>
            </a:lvl1pPr>
          </a:lstStyle>
          <a:p>
            <a:pPr>
              <a:defRPr/>
            </a:pPr>
            <a:fld id="{5BE169B8-81FE-41D2-826D-CD7C08D04724}" type="slidenum">
              <a:rPr lang="es-CO"/>
              <a:pPr>
                <a:defRPr/>
              </a:pPr>
              <a:t>‹Nº›</a:t>
            </a:fld>
            <a:endParaRPr lang="es-CO"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3 Marcador de fecha"/>
          <p:cNvSpPr>
            <a:spLocks noGrp="1"/>
          </p:cNvSpPr>
          <p:nvPr>
            <p:ph type="dt" sz="half" idx="10"/>
          </p:nvPr>
        </p:nvSpPr>
        <p:spPr/>
        <p:txBody>
          <a:bodyPr/>
          <a:lstStyle>
            <a:lvl1pPr>
              <a:defRPr/>
            </a:lvl1pPr>
          </a:lstStyle>
          <a:p>
            <a:pPr>
              <a:defRPr/>
            </a:pPr>
            <a:fld id="{C559899B-A5AC-4996-B192-F9478B5483A4}" type="datetimeFigureOut">
              <a:rPr lang="es-CO"/>
              <a:pPr>
                <a:defRPr/>
              </a:pPr>
              <a:t>15/08/2011</a:t>
            </a:fld>
            <a:endParaRPr lang="es-CO" dirty="0"/>
          </a:p>
        </p:txBody>
      </p:sp>
      <p:sp>
        <p:nvSpPr>
          <p:cNvPr id="8" name="4 Marcador de pie de página"/>
          <p:cNvSpPr>
            <a:spLocks noGrp="1"/>
          </p:cNvSpPr>
          <p:nvPr>
            <p:ph type="ftr" sz="quarter" idx="11"/>
          </p:nvPr>
        </p:nvSpPr>
        <p:spPr/>
        <p:txBody>
          <a:bodyPr/>
          <a:lstStyle>
            <a:lvl1pPr>
              <a:defRPr/>
            </a:lvl1pPr>
          </a:lstStyle>
          <a:p>
            <a:pPr>
              <a:defRPr/>
            </a:pPr>
            <a:endParaRPr lang="es-CO" dirty="0"/>
          </a:p>
        </p:txBody>
      </p:sp>
      <p:sp>
        <p:nvSpPr>
          <p:cNvPr id="9" name="5 Marcador de número de diapositiva"/>
          <p:cNvSpPr>
            <a:spLocks noGrp="1"/>
          </p:cNvSpPr>
          <p:nvPr>
            <p:ph type="sldNum" sz="quarter" idx="12"/>
          </p:nvPr>
        </p:nvSpPr>
        <p:spPr/>
        <p:txBody>
          <a:bodyPr/>
          <a:lstStyle>
            <a:lvl1pPr>
              <a:defRPr/>
            </a:lvl1pPr>
          </a:lstStyle>
          <a:p>
            <a:pPr>
              <a:defRPr/>
            </a:pPr>
            <a:fld id="{CEEDDDEC-5267-41C2-8508-20E3C66380B6}" type="slidenum">
              <a:rPr lang="es-CO"/>
              <a:pPr>
                <a:defRPr/>
              </a:pPr>
              <a:t>‹Nº›</a:t>
            </a:fld>
            <a:endParaRPr lang="es-CO"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3 Marcador de fecha"/>
          <p:cNvSpPr>
            <a:spLocks noGrp="1"/>
          </p:cNvSpPr>
          <p:nvPr>
            <p:ph type="dt" sz="half" idx="10"/>
          </p:nvPr>
        </p:nvSpPr>
        <p:spPr/>
        <p:txBody>
          <a:bodyPr/>
          <a:lstStyle>
            <a:lvl1pPr>
              <a:defRPr/>
            </a:lvl1pPr>
          </a:lstStyle>
          <a:p>
            <a:pPr>
              <a:defRPr/>
            </a:pPr>
            <a:fld id="{7DC265FF-2CBE-48F6-B0B9-FA065CF86C8A}" type="datetimeFigureOut">
              <a:rPr lang="es-CO"/>
              <a:pPr>
                <a:defRPr/>
              </a:pPr>
              <a:t>15/08/2011</a:t>
            </a:fld>
            <a:endParaRPr lang="es-CO" dirty="0"/>
          </a:p>
        </p:txBody>
      </p:sp>
      <p:sp>
        <p:nvSpPr>
          <p:cNvPr id="4" name="4 Marcador de pie de página"/>
          <p:cNvSpPr>
            <a:spLocks noGrp="1"/>
          </p:cNvSpPr>
          <p:nvPr>
            <p:ph type="ftr" sz="quarter" idx="11"/>
          </p:nvPr>
        </p:nvSpPr>
        <p:spPr/>
        <p:txBody>
          <a:bodyPr/>
          <a:lstStyle>
            <a:lvl1pPr>
              <a:defRPr/>
            </a:lvl1pPr>
          </a:lstStyle>
          <a:p>
            <a:pPr>
              <a:defRPr/>
            </a:pPr>
            <a:endParaRPr lang="es-CO" dirty="0"/>
          </a:p>
        </p:txBody>
      </p:sp>
      <p:sp>
        <p:nvSpPr>
          <p:cNvPr id="5" name="5 Marcador de número de diapositiva"/>
          <p:cNvSpPr>
            <a:spLocks noGrp="1"/>
          </p:cNvSpPr>
          <p:nvPr>
            <p:ph type="sldNum" sz="quarter" idx="12"/>
          </p:nvPr>
        </p:nvSpPr>
        <p:spPr/>
        <p:txBody>
          <a:bodyPr/>
          <a:lstStyle>
            <a:lvl1pPr>
              <a:defRPr/>
            </a:lvl1pPr>
          </a:lstStyle>
          <a:p>
            <a:pPr>
              <a:defRPr/>
            </a:pPr>
            <a:fld id="{4FF9F3C6-1F6C-4B1D-8500-D6E9F968DC59}" type="slidenum">
              <a:rPr lang="es-CO"/>
              <a:pPr>
                <a:defRPr/>
              </a:pPr>
              <a:t>‹Nº›</a:t>
            </a:fld>
            <a:endParaRPr lang="es-CO"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767332F3-FB5F-4CD1-AC3E-B82C97B81489}" type="datetimeFigureOut">
              <a:rPr lang="es-CO"/>
              <a:pPr>
                <a:defRPr/>
              </a:pPr>
              <a:t>15/08/2011</a:t>
            </a:fld>
            <a:endParaRPr lang="es-CO" dirty="0"/>
          </a:p>
        </p:txBody>
      </p:sp>
      <p:sp>
        <p:nvSpPr>
          <p:cNvPr id="3" name="4 Marcador de pie de página"/>
          <p:cNvSpPr>
            <a:spLocks noGrp="1"/>
          </p:cNvSpPr>
          <p:nvPr>
            <p:ph type="ftr" sz="quarter" idx="11"/>
          </p:nvPr>
        </p:nvSpPr>
        <p:spPr/>
        <p:txBody>
          <a:bodyPr/>
          <a:lstStyle>
            <a:lvl1pPr>
              <a:defRPr/>
            </a:lvl1pPr>
          </a:lstStyle>
          <a:p>
            <a:pPr>
              <a:defRPr/>
            </a:pPr>
            <a:endParaRPr lang="es-CO" dirty="0"/>
          </a:p>
        </p:txBody>
      </p:sp>
      <p:sp>
        <p:nvSpPr>
          <p:cNvPr id="4" name="5 Marcador de número de diapositiva"/>
          <p:cNvSpPr>
            <a:spLocks noGrp="1"/>
          </p:cNvSpPr>
          <p:nvPr>
            <p:ph type="sldNum" sz="quarter" idx="12"/>
          </p:nvPr>
        </p:nvSpPr>
        <p:spPr/>
        <p:txBody>
          <a:bodyPr/>
          <a:lstStyle>
            <a:lvl1pPr>
              <a:defRPr/>
            </a:lvl1pPr>
          </a:lstStyle>
          <a:p>
            <a:pPr>
              <a:defRPr/>
            </a:pPr>
            <a:fld id="{04BCF302-E94C-48A9-86E2-8567342BBE1E}" type="slidenum">
              <a:rPr lang="es-CO"/>
              <a:pPr>
                <a:defRPr/>
              </a:pPr>
              <a:t>‹Nº›</a:t>
            </a:fld>
            <a:endParaRPr lang="es-CO"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BA54049B-1665-4767-97C3-CD1F9CD09C28}" type="datetimeFigureOut">
              <a:rPr lang="es-CO"/>
              <a:pPr>
                <a:defRPr/>
              </a:pPr>
              <a:t>15/08/2011</a:t>
            </a:fld>
            <a:endParaRPr lang="es-CO" dirty="0"/>
          </a:p>
        </p:txBody>
      </p:sp>
      <p:sp>
        <p:nvSpPr>
          <p:cNvPr id="6" name="4 Marcador de pie de página"/>
          <p:cNvSpPr>
            <a:spLocks noGrp="1"/>
          </p:cNvSpPr>
          <p:nvPr>
            <p:ph type="ftr" sz="quarter" idx="11"/>
          </p:nvPr>
        </p:nvSpPr>
        <p:spPr/>
        <p:txBody>
          <a:bodyPr/>
          <a:lstStyle>
            <a:lvl1pPr>
              <a:defRPr/>
            </a:lvl1pPr>
          </a:lstStyle>
          <a:p>
            <a:pPr>
              <a:defRPr/>
            </a:pPr>
            <a:endParaRPr lang="es-CO" dirty="0"/>
          </a:p>
        </p:txBody>
      </p:sp>
      <p:sp>
        <p:nvSpPr>
          <p:cNvPr id="7" name="5 Marcador de número de diapositiva"/>
          <p:cNvSpPr>
            <a:spLocks noGrp="1"/>
          </p:cNvSpPr>
          <p:nvPr>
            <p:ph type="sldNum" sz="quarter" idx="12"/>
          </p:nvPr>
        </p:nvSpPr>
        <p:spPr/>
        <p:txBody>
          <a:bodyPr/>
          <a:lstStyle>
            <a:lvl1pPr>
              <a:defRPr/>
            </a:lvl1pPr>
          </a:lstStyle>
          <a:p>
            <a:pPr>
              <a:defRPr/>
            </a:pPr>
            <a:fld id="{9753AF22-EDFA-4E36-BDE3-D387E861C156}" type="slidenum">
              <a:rPr lang="es-CO"/>
              <a:pPr>
                <a:defRPr/>
              </a:pPr>
              <a:t>‹Nº›</a:t>
            </a:fld>
            <a:endParaRPr lang="es-CO"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7F0A6164-7271-45DC-8868-00C74638C913}" type="datetimeFigureOut">
              <a:rPr lang="es-CO"/>
              <a:pPr>
                <a:defRPr/>
              </a:pPr>
              <a:t>15/08/2011</a:t>
            </a:fld>
            <a:endParaRPr lang="es-CO" dirty="0"/>
          </a:p>
        </p:txBody>
      </p:sp>
      <p:sp>
        <p:nvSpPr>
          <p:cNvPr id="6" name="4 Marcador de pie de página"/>
          <p:cNvSpPr>
            <a:spLocks noGrp="1"/>
          </p:cNvSpPr>
          <p:nvPr>
            <p:ph type="ftr" sz="quarter" idx="11"/>
          </p:nvPr>
        </p:nvSpPr>
        <p:spPr/>
        <p:txBody>
          <a:bodyPr/>
          <a:lstStyle>
            <a:lvl1pPr>
              <a:defRPr/>
            </a:lvl1pPr>
          </a:lstStyle>
          <a:p>
            <a:pPr>
              <a:defRPr/>
            </a:pPr>
            <a:endParaRPr lang="es-CO" dirty="0"/>
          </a:p>
        </p:txBody>
      </p:sp>
      <p:sp>
        <p:nvSpPr>
          <p:cNvPr id="7" name="5 Marcador de número de diapositiva"/>
          <p:cNvSpPr>
            <a:spLocks noGrp="1"/>
          </p:cNvSpPr>
          <p:nvPr>
            <p:ph type="sldNum" sz="quarter" idx="12"/>
          </p:nvPr>
        </p:nvSpPr>
        <p:spPr/>
        <p:txBody>
          <a:bodyPr/>
          <a:lstStyle>
            <a:lvl1pPr>
              <a:defRPr/>
            </a:lvl1pPr>
          </a:lstStyle>
          <a:p>
            <a:pPr>
              <a:defRPr/>
            </a:pPr>
            <a:fld id="{B2A89B44-2646-46AC-BDFF-0372FEBC5D5A}" type="slidenum">
              <a:rPr lang="es-CO"/>
              <a:pPr>
                <a:defRPr/>
              </a:pPr>
              <a:t>‹Nº›</a:t>
            </a:fld>
            <a:endParaRPr lang="es-CO"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CO"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303EEEF-31B3-494C-BAAC-A7B25AAF116F}" type="datetimeFigureOut">
              <a:rPr lang="es-CO"/>
              <a:pPr>
                <a:defRPr/>
              </a:pPr>
              <a:t>15/08/2011</a:t>
            </a:fld>
            <a:endParaRPr lang="es-CO"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CO"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15723BF-D16E-463A-9F52-FE834BE18753}" type="slidenum">
              <a:rPr lang="es-CO"/>
              <a:pPr>
                <a:defRPr/>
              </a:pPr>
              <a:t>‹Nº›</a:t>
            </a:fld>
            <a:endParaRPr lang="es-CO"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rot="5400000">
            <a:off x="4500562" y="1928813"/>
            <a:ext cx="142875" cy="9144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2" name="11 Rectángulo"/>
          <p:cNvSpPr/>
          <p:nvPr/>
        </p:nvSpPr>
        <p:spPr>
          <a:xfrm rot="5400000">
            <a:off x="4500562" y="2214563"/>
            <a:ext cx="142875" cy="914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3" name="12 Rectángulo"/>
          <p:cNvSpPr/>
          <p:nvPr/>
        </p:nvSpPr>
        <p:spPr>
          <a:xfrm rot="5400000">
            <a:off x="4500562" y="2071688"/>
            <a:ext cx="142875" cy="914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2054" name="14 CuadroTexto"/>
          <p:cNvSpPr txBox="1">
            <a:spLocks noChangeArrowheads="1"/>
          </p:cNvSpPr>
          <p:nvPr/>
        </p:nvSpPr>
        <p:spPr bwMode="auto">
          <a:xfrm>
            <a:off x="395536" y="1988840"/>
            <a:ext cx="8208912" cy="369332"/>
          </a:xfrm>
          <a:prstGeom prst="rect">
            <a:avLst/>
          </a:prstGeom>
          <a:noFill/>
          <a:ln w="9525">
            <a:noFill/>
            <a:miter lim="800000"/>
            <a:headEnd/>
            <a:tailEnd/>
          </a:ln>
        </p:spPr>
        <p:txBody>
          <a:bodyPr wrap="square">
            <a:spAutoFit/>
          </a:bodyPr>
          <a:lstStyle/>
          <a:p>
            <a:pPr lvl="0"/>
            <a:endParaRPr lang="es-CO" dirty="0">
              <a:latin typeface="Calibri" pitchFamily="34" charset="0"/>
            </a:endParaRPr>
          </a:p>
        </p:txBody>
      </p:sp>
      <p:pic>
        <p:nvPicPr>
          <p:cNvPr id="15" name="14 Imagen"/>
          <p:cNvPicPr/>
          <p:nvPr/>
        </p:nvPicPr>
        <p:blipFill>
          <a:blip r:embed="rId2" cstate="print"/>
          <a:srcRect/>
          <a:stretch>
            <a:fillRect/>
          </a:stretch>
        </p:blipFill>
        <p:spPr bwMode="auto">
          <a:xfrm>
            <a:off x="4572000" y="404664"/>
            <a:ext cx="4032448" cy="1368152"/>
          </a:xfrm>
          <a:prstGeom prst="rect">
            <a:avLst/>
          </a:prstGeom>
          <a:noFill/>
          <a:ln w="9525">
            <a:noFill/>
            <a:miter lim="800000"/>
            <a:headEnd/>
            <a:tailEnd/>
          </a:ln>
        </p:spPr>
      </p:pic>
      <p:sp>
        <p:nvSpPr>
          <p:cNvPr id="9" name="8 CuadroTexto"/>
          <p:cNvSpPr txBox="1"/>
          <p:nvPr/>
        </p:nvSpPr>
        <p:spPr>
          <a:xfrm>
            <a:off x="539552" y="1772816"/>
            <a:ext cx="7704856" cy="369332"/>
          </a:xfrm>
          <a:prstGeom prst="rect">
            <a:avLst/>
          </a:prstGeom>
          <a:noFill/>
        </p:spPr>
        <p:txBody>
          <a:bodyPr wrap="square" rtlCol="0">
            <a:spAutoFit/>
          </a:bodyPr>
          <a:lstStyle/>
          <a:p>
            <a:r>
              <a:rPr lang="es-CO" b="1" dirty="0" smtClean="0">
                <a:solidFill>
                  <a:srgbClr val="FF0000"/>
                </a:solidFill>
              </a:rPr>
              <a:t>COMUNICACIÓN INTERNA</a:t>
            </a:r>
          </a:p>
        </p:txBody>
      </p:sp>
      <p:sp>
        <p:nvSpPr>
          <p:cNvPr id="14" name="13 CuadroTexto"/>
          <p:cNvSpPr txBox="1"/>
          <p:nvPr/>
        </p:nvSpPr>
        <p:spPr>
          <a:xfrm>
            <a:off x="179512" y="2132856"/>
            <a:ext cx="9163086" cy="4524315"/>
          </a:xfrm>
          <a:prstGeom prst="rect">
            <a:avLst/>
          </a:prstGeom>
          <a:noFill/>
        </p:spPr>
        <p:txBody>
          <a:bodyPr wrap="square" rtlCol="0">
            <a:spAutoFit/>
          </a:bodyPr>
          <a:lstStyle/>
          <a:p>
            <a:r>
              <a:rPr lang="es-CO" b="1" dirty="0" smtClean="0"/>
              <a:t>                                  Comunicación                  </a:t>
            </a:r>
            <a:r>
              <a:rPr lang="es-CO" dirty="0" smtClean="0"/>
              <a:t>Vrs               </a:t>
            </a:r>
            <a:r>
              <a:rPr lang="es-CO" b="1" dirty="0" smtClean="0"/>
              <a:t>Información </a:t>
            </a:r>
          </a:p>
          <a:p>
            <a:r>
              <a:rPr lang="es-CO" dirty="0" smtClean="0"/>
              <a:t>                                                     </a:t>
            </a:r>
          </a:p>
          <a:p>
            <a:r>
              <a:rPr lang="es-CO" dirty="0" smtClean="0"/>
              <a:t>                                                           </a:t>
            </a:r>
          </a:p>
          <a:p>
            <a:endParaRPr lang="es-CO" dirty="0" smtClean="0"/>
          </a:p>
          <a:p>
            <a:endParaRPr lang="es-CO" dirty="0" smtClean="0"/>
          </a:p>
          <a:p>
            <a:endParaRPr lang="es-CO" dirty="0" smtClean="0"/>
          </a:p>
          <a:p>
            <a:endParaRPr lang="es-CO" dirty="0" smtClean="0"/>
          </a:p>
          <a:p>
            <a:endParaRPr lang="es-CO" dirty="0" smtClean="0"/>
          </a:p>
          <a:p>
            <a:r>
              <a:rPr lang="es-CO" dirty="0" smtClean="0"/>
              <a:t>Todo proceso de comunicación que se establezca en una organización debe ser :</a:t>
            </a:r>
          </a:p>
          <a:p>
            <a:endParaRPr lang="es-CO" dirty="0" smtClean="0"/>
          </a:p>
          <a:p>
            <a:pPr>
              <a:buFont typeface="Wingdings" pitchFamily="2" charset="2"/>
              <a:buChar char="ü"/>
            </a:pPr>
            <a:r>
              <a:rPr lang="es-CO" dirty="0" smtClean="0"/>
              <a:t>Fruto de una planeación estratégica que determine las necesidades de comunicación </a:t>
            </a:r>
          </a:p>
          <a:p>
            <a:r>
              <a:rPr lang="es-CO" dirty="0" smtClean="0"/>
              <a:t>de la empresa y que responda a su misión, visión y valores. </a:t>
            </a:r>
          </a:p>
          <a:p>
            <a:pPr>
              <a:buFont typeface="Wingdings" pitchFamily="2" charset="2"/>
              <a:buChar char="ü"/>
            </a:pPr>
            <a:r>
              <a:rPr lang="es-CO" dirty="0" smtClean="0"/>
              <a:t> Organizado y medible </a:t>
            </a:r>
          </a:p>
          <a:p>
            <a:pPr>
              <a:buFont typeface="Wingdings" pitchFamily="2" charset="2"/>
              <a:buChar char="ü"/>
            </a:pPr>
            <a:r>
              <a:rPr lang="es-CO" dirty="0" smtClean="0"/>
              <a:t>Continuidad en el tiempo – lograr credibilidad</a:t>
            </a:r>
          </a:p>
          <a:p>
            <a:endParaRPr lang="es-CO" dirty="0" smtClean="0"/>
          </a:p>
          <a:p>
            <a:pPr>
              <a:buFont typeface="Wingdings" pitchFamily="2" charset="2"/>
              <a:buChar char="ü"/>
            </a:pPr>
            <a:endParaRPr lang="es-CO" dirty="0"/>
          </a:p>
        </p:txBody>
      </p:sp>
      <p:cxnSp>
        <p:nvCxnSpPr>
          <p:cNvPr id="18" name="17 Conector recto de flecha"/>
          <p:cNvCxnSpPr/>
          <p:nvPr/>
        </p:nvCxnSpPr>
        <p:spPr>
          <a:xfrm rot="5400000">
            <a:off x="3060626" y="2564110"/>
            <a:ext cx="14401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rot="5400000">
            <a:off x="6877050" y="2564110"/>
            <a:ext cx="14401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20 Rectángulo redondeado"/>
          <p:cNvSpPr/>
          <p:nvPr/>
        </p:nvSpPr>
        <p:spPr>
          <a:xfrm>
            <a:off x="683568" y="2780928"/>
            <a:ext cx="4176464"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600" dirty="0" smtClean="0"/>
          </a:p>
          <a:p>
            <a:pPr algn="ctr"/>
            <a:r>
              <a:rPr lang="es-CO" sz="1600" dirty="0" smtClean="0"/>
              <a:t>1. Implica interactividad</a:t>
            </a:r>
          </a:p>
          <a:p>
            <a:pPr algn="ctr"/>
            <a:r>
              <a:rPr lang="es-CO" sz="1600" dirty="0" smtClean="0"/>
              <a:t>2. creación de redes</a:t>
            </a:r>
          </a:p>
          <a:p>
            <a:pPr algn="ctr"/>
            <a:r>
              <a:rPr lang="es-CO" sz="1600" dirty="0" smtClean="0"/>
              <a:t>3. Crea expectativas</a:t>
            </a:r>
          </a:p>
          <a:p>
            <a:pPr algn="ctr"/>
            <a:r>
              <a:rPr lang="es-CO" sz="1600" dirty="0" smtClean="0"/>
              <a:t>4. Bidireccional</a:t>
            </a:r>
          </a:p>
          <a:p>
            <a:pPr algn="ctr"/>
            <a:r>
              <a:rPr lang="es-CO" sz="1600" dirty="0" smtClean="0">
                <a:solidFill>
                  <a:schemeClr val="tx1"/>
                </a:solidFill>
              </a:rPr>
              <a:t>5. Feed back</a:t>
            </a:r>
          </a:p>
          <a:p>
            <a:pPr algn="ctr"/>
            <a:endParaRPr lang="es-CO" dirty="0"/>
          </a:p>
        </p:txBody>
      </p:sp>
      <p:sp>
        <p:nvSpPr>
          <p:cNvPr id="23" name="22 Rectángulo redondeado"/>
          <p:cNvSpPr/>
          <p:nvPr/>
        </p:nvSpPr>
        <p:spPr>
          <a:xfrm>
            <a:off x="5292080" y="2780928"/>
            <a:ext cx="3600400"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rabicPeriod"/>
            </a:pPr>
            <a:r>
              <a:rPr lang="es-CO" sz="1600" dirty="0" smtClean="0"/>
              <a:t>Transmisión de información </a:t>
            </a:r>
          </a:p>
          <a:p>
            <a:pPr marL="342900" indent="-342900" algn="ctr">
              <a:buAutoNum type="arabicPeriod"/>
            </a:pPr>
            <a:r>
              <a:rPr lang="es-CO" sz="1600" dirty="0" smtClean="0"/>
              <a:t> Aumentar los conocimientos sobre un tema.</a:t>
            </a:r>
          </a:p>
          <a:p>
            <a:pPr marL="342900" indent="-342900" algn="ctr">
              <a:buAutoNum type="arabicPeriod"/>
            </a:pPr>
            <a:r>
              <a:rPr lang="es-CO" sz="1600" dirty="0" smtClean="0"/>
              <a:t> Unidireccional</a:t>
            </a:r>
            <a:endParaRPr lang="es-CO"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rot="5400000">
            <a:off x="4500562" y="1928813"/>
            <a:ext cx="142875" cy="9144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2" name="11 Rectángulo"/>
          <p:cNvSpPr/>
          <p:nvPr/>
        </p:nvSpPr>
        <p:spPr>
          <a:xfrm rot="5400000">
            <a:off x="4500562" y="2214563"/>
            <a:ext cx="142875" cy="914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3" name="12 Rectángulo"/>
          <p:cNvSpPr/>
          <p:nvPr/>
        </p:nvSpPr>
        <p:spPr>
          <a:xfrm rot="5400000">
            <a:off x="4500562" y="2071688"/>
            <a:ext cx="142875" cy="914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pic>
        <p:nvPicPr>
          <p:cNvPr id="9" name="8 Imagen"/>
          <p:cNvPicPr/>
          <p:nvPr/>
        </p:nvPicPr>
        <p:blipFill>
          <a:blip r:embed="rId2" cstate="print"/>
          <a:srcRect/>
          <a:stretch>
            <a:fillRect/>
          </a:stretch>
        </p:blipFill>
        <p:spPr bwMode="auto">
          <a:xfrm>
            <a:off x="4572000" y="404664"/>
            <a:ext cx="4032448" cy="1368152"/>
          </a:xfrm>
          <a:prstGeom prst="rect">
            <a:avLst/>
          </a:prstGeom>
          <a:noFill/>
          <a:ln w="9525">
            <a:noFill/>
            <a:miter lim="800000"/>
            <a:headEnd/>
            <a:tailEnd/>
          </a:ln>
        </p:spPr>
      </p:pic>
      <p:sp>
        <p:nvSpPr>
          <p:cNvPr id="8" name="7 CuadroTexto"/>
          <p:cNvSpPr txBox="1"/>
          <p:nvPr/>
        </p:nvSpPr>
        <p:spPr>
          <a:xfrm>
            <a:off x="149230" y="332656"/>
            <a:ext cx="8994770" cy="6647974"/>
          </a:xfrm>
          <a:prstGeom prst="rect">
            <a:avLst/>
          </a:prstGeom>
          <a:noFill/>
        </p:spPr>
        <p:txBody>
          <a:bodyPr wrap="square" rtlCol="0">
            <a:spAutoFit/>
          </a:bodyPr>
          <a:lstStyle/>
          <a:p>
            <a:endParaRPr lang="es-CO" b="1" u="sng" dirty="0" smtClean="0"/>
          </a:p>
          <a:p>
            <a:r>
              <a:rPr lang="es-CO" sz="2400" b="1" dirty="0" smtClean="0">
                <a:solidFill>
                  <a:srgbClr val="FF0000"/>
                </a:solidFill>
              </a:rPr>
              <a:t>Auditoría de comunicación </a:t>
            </a:r>
          </a:p>
          <a:p>
            <a:endParaRPr lang="es-CO" sz="1400" dirty="0" smtClean="0"/>
          </a:p>
          <a:p>
            <a:endParaRPr lang="es-CO" sz="1400" dirty="0" smtClean="0"/>
          </a:p>
          <a:p>
            <a:pPr marL="342900" indent="-342900">
              <a:buFont typeface="Wingdings" pitchFamily="2" charset="2"/>
              <a:buChar char="ü"/>
            </a:pPr>
            <a:endParaRPr lang="es-CO" dirty="0" smtClean="0"/>
          </a:p>
          <a:p>
            <a:pPr marL="342900" indent="-342900">
              <a:buFont typeface="Wingdings" pitchFamily="2" charset="2"/>
              <a:buChar char="ü"/>
            </a:pPr>
            <a:endParaRPr lang="es-CO" dirty="0" smtClean="0"/>
          </a:p>
          <a:p>
            <a:pPr marL="342900" indent="-342900"/>
            <a:r>
              <a:rPr lang="es-CO" dirty="0" smtClean="0"/>
              <a:t>Procedimiento cualitativo – más demorado y costoso, pero más efectivo</a:t>
            </a:r>
          </a:p>
          <a:p>
            <a:pPr marL="342900" indent="-342900"/>
            <a:endParaRPr lang="es-CO" dirty="0" smtClean="0"/>
          </a:p>
          <a:p>
            <a:pPr marL="342900" indent="-342900">
              <a:buFont typeface="Wingdings" pitchFamily="2" charset="2"/>
              <a:buChar char="ü"/>
            </a:pPr>
            <a:r>
              <a:rPr lang="es-CO" sz="1600" dirty="0" smtClean="0"/>
              <a:t>Se recogen opiniones, se analizan y se agrupan por categorías (directivos, contratistas, funcionarios) – fundamental mantener el anonimato y la confidencialidad en las respuestas.</a:t>
            </a:r>
          </a:p>
          <a:p>
            <a:pPr marL="342900" indent="-342900">
              <a:buFont typeface="Wingdings" pitchFamily="2" charset="2"/>
              <a:buChar char="ü"/>
            </a:pPr>
            <a:r>
              <a:rPr lang="es-CO" sz="1600" dirty="0" smtClean="0"/>
              <a:t> Mediante entrevistas semi dirigidas por el consultor  (cara a cara, focus group, work café)</a:t>
            </a:r>
          </a:p>
          <a:p>
            <a:pPr marL="342900" indent="-342900">
              <a:buFont typeface="Wingdings" pitchFamily="2" charset="2"/>
              <a:buChar char="ü"/>
            </a:pPr>
            <a:r>
              <a:rPr lang="es-CO" sz="1600" dirty="0" smtClean="0"/>
              <a:t>Cuestionarios previamente elaborados</a:t>
            </a:r>
          </a:p>
          <a:p>
            <a:pPr marL="342900" indent="-342900"/>
            <a:endParaRPr lang="es-CO" dirty="0" smtClean="0"/>
          </a:p>
          <a:p>
            <a:pPr marL="342900" indent="-342900"/>
            <a:r>
              <a:rPr lang="es-CO" dirty="0" smtClean="0"/>
              <a:t>Procedimiento cuantitativo – información más pobre</a:t>
            </a:r>
          </a:p>
          <a:p>
            <a:pPr marL="342900" indent="-342900"/>
            <a:endParaRPr lang="es-CO" dirty="0" smtClean="0"/>
          </a:p>
          <a:p>
            <a:pPr marL="342900" indent="-342900">
              <a:buFont typeface="Wingdings" pitchFamily="2" charset="2"/>
              <a:buChar char="ü"/>
            </a:pPr>
            <a:r>
              <a:rPr lang="es-CO" sz="1600" dirty="0" smtClean="0"/>
              <a:t>Índices de satisfacción con las herramientas de comunicación interna</a:t>
            </a:r>
          </a:p>
          <a:p>
            <a:pPr marL="342900" indent="-342900">
              <a:buFont typeface="Wingdings" pitchFamily="2" charset="2"/>
              <a:buChar char="ü"/>
            </a:pPr>
            <a:r>
              <a:rPr lang="es-CO" sz="1600" dirty="0" smtClean="0"/>
              <a:t> Medición de la comprensión de los mensajes</a:t>
            </a:r>
          </a:p>
          <a:p>
            <a:pPr marL="342900" indent="-342900">
              <a:buFont typeface="Wingdings" pitchFamily="2" charset="2"/>
              <a:buChar char="ü"/>
            </a:pPr>
            <a:r>
              <a:rPr lang="es-CO" sz="1600" dirty="0" smtClean="0"/>
              <a:t>Índice de lectura del boletín interno o revista</a:t>
            </a:r>
          </a:p>
          <a:p>
            <a:pPr marL="342900" indent="-342900">
              <a:buFont typeface="Wingdings" pitchFamily="2" charset="2"/>
              <a:buChar char="ü"/>
            </a:pPr>
            <a:r>
              <a:rPr lang="es-CO" sz="1600" dirty="0" smtClean="0"/>
              <a:t>Encuestas estadísticas realizadas sobre un cuestionario escrito que se aplica a una muestra representativa de los trabajadores. </a:t>
            </a:r>
          </a:p>
          <a:p>
            <a:pPr marL="342900" indent="-342900">
              <a:buFont typeface="Wingdings" pitchFamily="2" charset="2"/>
              <a:buChar char="ü"/>
            </a:pPr>
            <a:endParaRPr lang="es-CO" sz="1600" dirty="0" smtClean="0"/>
          </a:p>
          <a:p>
            <a:pPr marL="342900" indent="-342900"/>
            <a:r>
              <a:rPr lang="es-CO" sz="1600" dirty="0" smtClean="0"/>
              <a:t>* Se recomienda un procedimiento </a:t>
            </a:r>
            <a:r>
              <a:rPr lang="es-CO" sz="1600" b="1" dirty="0" smtClean="0"/>
              <a:t>MIXTO</a:t>
            </a:r>
          </a:p>
          <a:p>
            <a:pPr marL="342900" indent="-342900"/>
            <a:r>
              <a:rPr lang="es-CO" dirty="0" smtClean="0"/>
              <a:t>  </a:t>
            </a:r>
          </a:p>
          <a:p>
            <a:pPr marL="342900" indent="-342900"/>
            <a:endParaRPr lang="es-CO" dirty="0" smtClean="0"/>
          </a:p>
          <a:p>
            <a:pPr marL="342900" indent="-342900"/>
            <a:r>
              <a:rPr lang="es-CO" dirty="0" smtClean="0"/>
              <a:t> </a:t>
            </a:r>
            <a:endParaRPr lang="es-C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rot="5400000">
            <a:off x="4500562" y="1928813"/>
            <a:ext cx="142875" cy="9144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2" name="11 Rectángulo"/>
          <p:cNvSpPr/>
          <p:nvPr/>
        </p:nvSpPr>
        <p:spPr>
          <a:xfrm rot="5400000">
            <a:off x="4500562" y="2214563"/>
            <a:ext cx="142875" cy="914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3" name="12 Rectángulo"/>
          <p:cNvSpPr/>
          <p:nvPr/>
        </p:nvSpPr>
        <p:spPr>
          <a:xfrm rot="5400000">
            <a:off x="4500562" y="2071688"/>
            <a:ext cx="142875" cy="914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2054" name="14 CuadroTexto"/>
          <p:cNvSpPr txBox="1">
            <a:spLocks noChangeArrowheads="1"/>
          </p:cNvSpPr>
          <p:nvPr/>
        </p:nvSpPr>
        <p:spPr bwMode="auto">
          <a:xfrm>
            <a:off x="251520" y="1340768"/>
            <a:ext cx="8352928" cy="5816977"/>
          </a:xfrm>
          <a:prstGeom prst="rect">
            <a:avLst/>
          </a:prstGeom>
          <a:noFill/>
          <a:ln w="9525">
            <a:noFill/>
            <a:miter lim="800000"/>
            <a:headEnd/>
            <a:tailEnd/>
          </a:ln>
        </p:spPr>
        <p:txBody>
          <a:bodyPr wrap="square">
            <a:spAutoFit/>
          </a:bodyPr>
          <a:lstStyle/>
          <a:p>
            <a:pPr lvl="0"/>
            <a:r>
              <a:rPr lang="es-CO" sz="1600" b="1" dirty="0" smtClean="0">
                <a:solidFill>
                  <a:srgbClr val="FF0000"/>
                </a:solidFill>
                <a:latin typeface="Calibri" pitchFamily="34" charset="0"/>
              </a:rPr>
              <a:t>VÍAS DE LA COMUNICACIÓN</a:t>
            </a:r>
          </a:p>
          <a:p>
            <a:endParaRPr lang="es-CO" sz="1600" b="1" dirty="0" smtClean="0">
              <a:solidFill>
                <a:srgbClr val="FF0000"/>
              </a:solidFill>
              <a:latin typeface="Calibri" pitchFamily="34" charset="0"/>
            </a:endParaRPr>
          </a:p>
          <a:p>
            <a:pPr>
              <a:buFont typeface="Arial" charset="0"/>
              <a:buChar char="•"/>
            </a:pPr>
            <a:r>
              <a:rPr lang="es-CO" sz="1600" b="1" dirty="0" smtClean="0">
                <a:solidFill>
                  <a:srgbClr val="FF0000"/>
                </a:solidFill>
                <a:latin typeface="Calibri" pitchFamily="34" charset="0"/>
              </a:rPr>
              <a:t>CANALES INFORMALES</a:t>
            </a:r>
          </a:p>
          <a:p>
            <a:pPr>
              <a:buFont typeface="Wingdings" pitchFamily="2" charset="2"/>
              <a:buChar char="ü"/>
            </a:pPr>
            <a:r>
              <a:rPr lang="es-CO" sz="1600" b="1" dirty="0" smtClean="0">
                <a:latin typeface="Calibri" pitchFamily="34" charset="0"/>
              </a:rPr>
              <a:t> </a:t>
            </a:r>
            <a:r>
              <a:rPr lang="es-CO" sz="1600" dirty="0" smtClean="0">
                <a:latin typeface="Calibri" pitchFamily="34" charset="0"/>
              </a:rPr>
              <a:t>Establecidos por personas dentro de la organización con intereses particulares</a:t>
            </a:r>
          </a:p>
          <a:p>
            <a:pPr>
              <a:buFont typeface="Wingdings" pitchFamily="2" charset="2"/>
              <a:buChar char="ü"/>
            </a:pPr>
            <a:r>
              <a:rPr lang="es-CO" sz="1600" dirty="0" smtClean="0">
                <a:latin typeface="Calibri" pitchFamily="34" charset="0"/>
              </a:rPr>
              <a:t> Distorsión de los mensajes – rumores – filtran temas confidenciales</a:t>
            </a:r>
          </a:p>
          <a:p>
            <a:pPr>
              <a:buFont typeface="Wingdings" pitchFamily="2" charset="2"/>
              <a:buChar char="ü"/>
            </a:pPr>
            <a:r>
              <a:rPr lang="es-CO" sz="1600" dirty="0" smtClean="0">
                <a:latin typeface="Calibri" pitchFamily="34" charset="0"/>
              </a:rPr>
              <a:t> Situaciones de descontento e inestabilidad laboral</a:t>
            </a:r>
          </a:p>
          <a:p>
            <a:pPr lvl="0"/>
            <a:endParaRPr lang="es-CO" sz="1600" b="1" dirty="0" smtClean="0">
              <a:solidFill>
                <a:srgbClr val="FF0000"/>
              </a:solidFill>
              <a:latin typeface="Calibri" pitchFamily="34" charset="0"/>
            </a:endParaRPr>
          </a:p>
          <a:p>
            <a:pPr lvl="0">
              <a:buFont typeface="Arial" charset="0"/>
              <a:buChar char="•"/>
            </a:pPr>
            <a:r>
              <a:rPr lang="es-CO" sz="1600" b="1" dirty="0" smtClean="0">
                <a:solidFill>
                  <a:srgbClr val="FF0000"/>
                </a:solidFill>
                <a:latin typeface="Calibri" pitchFamily="34" charset="0"/>
              </a:rPr>
              <a:t>CANALES FORMALES</a:t>
            </a:r>
          </a:p>
          <a:p>
            <a:pPr lvl="0">
              <a:buFont typeface="Wingdings" pitchFamily="2" charset="2"/>
              <a:buChar char="ü"/>
            </a:pPr>
            <a:r>
              <a:rPr lang="es-CO" sz="1600" b="1" dirty="0" smtClean="0">
                <a:latin typeface="Calibri" pitchFamily="34" charset="0"/>
              </a:rPr>
              <a:t> </a:t>
            </a:r>
            <a:r>
              <a:rPr lang="es-CO" sz="1600" dirty="0" smtClean="0">
                <a:latin typeface="Calibri" pitchFamily="34" charset="0"/>
              </a:rPr>
              <a:t>Son los canales establecidos por la organización </a:t>
            </a:r>
          </a:p>
          <a:p>
            <a:pPr lvl="0">
              <a:buFont typeface="Wingdings" pitchFamily="2" charset="2"/>
              <a:buChar char="ü"/>
            </a:pPr>
            <a:endParaRPr lang="es-CO" sz="1600" b="1" dirty="0" smtClean="0">
              <a:solidFill>
                <a:srgbClr val="FF0000"/>
              </a:solidFill>
              <a:latin typeface="Calibri" pitchFamily="34" charset="0"/>
            </a:endParaRPr>
          </a:p>
          <a:p>
            <a:pPr lvl="0"/>
            <a:r>
              <a:rPr lang="es-CO" sz="1600" b="1" dirty="0" smtClean="0">
                <a:solidFill>
                  <a:srgbClr val="FF0000"/>
                </a:solidFill>
                <a:latin typeface="Calibri" pitchFamily="34" charset="0"/>
              </a:rPr>
              <a:t>Comunicación descendente </a:t>
            </a:r>
          </a:p>
          <a:p>
            <a:pPr lvl="0">
              <a:buFontTx/>
              <a:buChar char="-"/>
            </a:pPr>
            <a:r>
              <a:rPr lang="es-CO" sz="1600" b="1" dirty="0" smtClean="0">
                <a:solidFill>
                  <a:srgbClr val="FF0000"/>
                </a:solidFill>
                <a:latin typeface="Calibri" pitchFamily="34" charset="0"/>
              </a:rPr>
              <a:t> </a:t>
            </a:r>
            <a:r>
              <a:rPr lang="es-CO" sz="1600" dirty="0" smtClean="0">
                <a:latin typeface="Calibri" pitchFamily="34" charset="0"/>
              </a:rPr>
              <a:t> Proviene de la alta dirección </a:t>
            </a:r>
          </a:p>
          <a:p>
            <a:pPr lvl="0">
              <a:buFontTx/>
              <a:buChar char="-"/>
            </a:pPr>
            <a:r>
              <a:rPr lang="es-CO" sz="1600" dirty="0" smtClean="0">
                <a:latin typeface="Calibri" pitchFamily="34" charset="0"/>
              </a:rPr>
              <a:t> Su objetivo es dar a conocer e implementar la cultura de la organización (políticas de la empresa,    estrategias, normativas, directrices, delegación, coordinación, asignación de tareas)</a:t>
            </a:r>
          </a:p>
          <a:p>
            <a:pPr lvl="0">
              <a:buFontTx/>
              <a:buChar char="-"/>
            </a:pPr>
            <a:r>
              <a:rPr lang="es-CO" sz="1600" dirty="0" smtClean="0">
                <a:latin typeface="Calibri" pitchFamily="34" charset="0"/>
              </a:rPr>
              <a:t> Reducir los canales informales</a:t>
            </a:r>
          </a:p>
          <a:p>
            <a:pPr lvl="0">
              <a:buFontTx/>
              <a:buChar char="-"/>
            </a:pPr>
            <a:r>
              <a:rPr lang="es-CO" sz="1600" dirty="0" smtClean="0">
                <a:latin typeface="Calibri" pitchFamily="34" charset="0"/>
              </a:rPr>
              <a:t>  Generar un clima de confianza</a:t>
            </a:r>
          </a:p>
          <a:p>
            <a:pPr lvl="0"/>
            <a:endParaRPr lang="es-CO" sz="1600" dirty="0" smtClean="0">
              <a:latin typeface="Calibri" pitchFamily="34" charset="0"/>
            </a:endParaRPr>
          </a:p>
          <a:p>
            <a:pPr algn="just"/>
            <a:r>
              <a:rPr lang="es-CO" sz="1600" b="1" dirty="0" smtClean="0">
                <a:latin typeface="Calibri" pitchFamily="34" charset="0"/>
              </a:rPr>
              <a:t>* Cuando se producen cambios drásticos en la organización como cambios de estrategias, ampliación de objetivos, incursión en nuevos mercados, cambio de dueños, suele darse una comunicación jerárquica que desestabiliza la organización.   </a:t>
            </a:r>
          </a:p>
          <a:p>
            <a:pPr lvl="0">
              <a:buFontTx/>
              <a:buChar char="-"/>
            </a:pPr>
            <a:endParaRPr lang="es-CO" sz="1600" b="1" dirty="0" smtClean="0">
              <a:solidFill>
                <a:srgbClr val="FF0000"/>
              </a:solidFill>
              <a:latin typeface="Calibri" pitchFamily="34" charset="0"/>
            </a:endParaRPr>
          </a:p>
          <a:p>
            <a:pPr lvl="0">
              <a:buFont typeface="Arial" charset="0"/>
              <a:buChar char="•"/>
            </a:pPr>
            <a:endParaRPr lang="es-CO" b="1" dirty="0" smtClean="0">
              <a:solidFill>
                <a:srgbClr val="FF0000"/>
              </a:solidFill>
              <a:latin typeface="Calibri" pitchFamily="34" charset="0"/>
            </a:endParaRPr>
          </a:p>
          <a:p>
            <a:pPr lvl="0">
              <a:buFont typeface="Arial" charset="0"/>
              <a:buChar char="•"/>
            </a:pPr>
            <a:endParaRPr lang="es-CO" b="1" dirty="0" smtClean="0">
              <a:solidFill>
                <a:srgbClr val="FF0000"/>
              </a:solidFill>
              <a:latin typeface="Calibri" pitchFamily="34" charset="0"/>
            </a:endParaRPr>
          </a:p>
        </p:txBody>
      </p:sp>
      <p:pic>
        <p:nvPicPr>
          <p:cNvPr id="15" name="14 Imagen"/>
          <p:cNvPicPr/>
          <p:nvPr/>
        </p:nvPicPr>
        <p:blipFill>
          <a:blip r:embed="rId2" cstate="print"/>
          <a:srcRect/>
          <a:stretch>
            <a:fillRect/>
          </a:stretch>
        </p:blipFill>
        <p:spPr bwMode="auto">
          <a:xfrm>
            <a:off x="4572000" y="404664"/>
            <a:ext cx="4032448" cy="1368152"/>
          </a:xfrm>
          <a:prstGeom prst="rect">
            <a:avLst/>
          </a:prstGeom>
          <a:noFill/>
          <a:ln w="9525">
            <a:noFill/>
            <a:miter lim="800000"/>
            <a:headEnd/>
            <a:tailEnd/>
          </a:ln>
        </p:spPr>
      </p:pic>
      <p:sp>
        <p:nvSpPr>
          <p:cNvPr id="9" name="8 CuadroTexto"/>
          <p:cNvSpPr txBox="1"/>
          <p:nvPr/>
        </p:nvSpPr>
        <p:spPr>
          <a:xfrm>
            <a:off x="539552" y="1772816"/>
            <a:ext cx="7704856" cy="861774"/>
          </a:xfrm>
          <a:prstGeom prst="rect">
            <a:avLst/>
          </a:prstGeom>
          <a:noFill/>
        </p:spPr>
        <p:txBody>
          <a:bodyPr wrap="square" rtlCol="0">
            <a:spAutoFit/>
          </a:bodyPr>
          <a:lstStyle/>
          <a:p>
            <a:endParaRPr lang="es-ES" sz="1400" dirty="0" smtClean="0"/>
          </a:p>
          <a:p>
            <a:endParaRPr lang="es-ES" dirty="0" smtClean="0"/>
          </a:p>
          <a:p>
            <a:endParaRPr lang="es-CO"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rot="5400000">
            <a:off x="4500562" y="1928813"/>
            <a:ext cx="142875" cy="9144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2" name="11 Rectángulo"/>
          <p:cNvSpPr/>
          <p:nvPr/>
        </p:nvSpPr>
        <p:spPr>
          <a:xfrm rot="5400000">
            <a:off x="4500562" y="2214563"/>
            <a:ext cx="142875" cy="914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3" name="12 Rectángulo"/>
          <p:cNvSpPr/>
          <p:nvPr/>
        </p:nvSpPr>
        <p:spPr>
          <a:xfrm rot="5400000">
            <a:off x="4500562" y="2071688"/>
            <a:ext cx="142875" cy="914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2054" name="14 CuadroTexto"/>
          <p:cNvSpPr txBox="1">
            <a:spLocks noChangeArrowheads="1"/>
          </p:cNvSpPr>
          <p:nvPr/>
        </p:nvSpPr>
        <p:spPr bwMode="auto">
          <a:xfrm>
            <a:off x="251520" y="1412776"/>
            <a:ext cx="8352928" cy="5816977"/>
          </a:xfrm>
          <a:prstGeom prst="rect">
            <a:avLst/>
          </a:prstGeom>
          <a:noFill/>
          <a:ln w="9525">
            <a:noFill/>
            <a:miter lim="800000"/>
            <a:headEnd/>
            <a:tailEnd/>
          </a:ln>
        </p:spPr>
        <p:txBody>
          <a:bodyPr wrap="square">
            <a:spAutoFit/>
          </a:bodyPr>
          <a:lstStyle/>
          <a:p>
            <a:pPr lvl="0"/>
            <a:r>
              <a:rPr lang="es-CO" sz="1600" b="1" dirty="0" smtClean="0">
                <a:solidFill>
                  <a:srgbClr val="FF0000"/>
                </a:solidFill>
                <a:latin typeface="Calibri" pitchFamily="34" charset="0"/>
              </a:rPr>
              <a:t>Comunicación ascendente</a:t>
            </a:r>
          </a:p>
          <a:p>
            <a:pPr lvl="0">
              <a:buFont typeface="Wingdings" pitchFamily="2" charset="2"/>
              <a:buChar char="ü"/>
            </a:pPr>
            <a:r>
              <a:rPr lang="es-CO" sz="1600" dirty="0" smtClean="0">
                <a:latin typeface="Calibri" pitchFamily="34" charset="0"/>
              </a:rPr>
              <a:t> Proviene de la base de la organización (trabajadores) y llega a la alta dirección pasando por niveles intermedios. </a:t>
            </a:r>
          </a:p>
          <a:p>
            <a:pPr lvl="0">
              <a:buFont typeface="Wingdings" pitchFamily="2" charset="2"/>
              <a:buChar char="ü"/>
            </a:pPr>
            <a:r>
              <a:rPr lang="es-CO" sz="1600" dirty="0" smtClean="0">
                <a:latin typeface="Calibri" pitchFamily="34" charset="0"/>
              </a:rPr>
              <a:t> Tiene como objetivo informar a la alta dirección los sucesos y acciones que adelantan las diversas áreas de la organización (Informes, resultados de acciones, situaciones conflictivas, reivindicaciones)</a:t>
            </a:r>
          </a:p>
          <a:p>
            <a:pPr lvl="0">
              <a:buFont typeface="Wingdings" pitchFamily="2" charset="2"/>
              <a:buChar char="ü"/>
            </a:pPr>
            <a:r>
              <a:rPr lang="es-CO" sz="1600" dirty="0" smtClean="0">
                <a:latin typeface="Calibri" pitchFamily="34" charset="0"/>
              </a:rPr>
              <a:t> Las deficiencias pueden solucionarse a través de reuniones, buzones de sugerencias. </a:t>
            </a:r>
          </a:p>
          <a:p>
            <a:pPr lvl="0"/>
            <a:endParaRPr lang="es-CO" sz="1600" b="1" dirty="0" smtClean="0">
              <a:latin typeface="Calibri" pitchFamily="34" charset="0"/>
            </a:endParaRPr>
          </a:p>
          <a:p>
            <a:pPr lvl="0"/>
            <a:r>
              <a:rPr lang="es-CO" sz="1600" b="1" dirty="0" smtClean="0">
                <a:solidFill>
                  <a:srgbClr val="FF0000"/>
                </a:solidFill>
                <a:latin typeface="Calibri" pitchFamily="34" charset="0"/>
              </a:rPr>
              <a:t>Comunicación horizontal</a:t>
            </a:r>
          </a:p>
          <a:p>
            <a:pPr lvl="0"/>
            <a:endParaRPr lang="es-CO" sz="1600" b="1" dirty="0" smtClean="0">
              <a:latin typeface="Calibri" pitchFamily="34" charset="0"/>
            </a:endParaRPr>
          </a:p>
          <a:p>
            <a:pPr lvl="0">
              <a:buFont typeface="Wingdings" pitchFamily="2" charset="2"/>
              <a:buChar char="ü"/>
            </a:pPr>
            <a:r>
              <a:rPr lang="es-CO" sz="1600" dirty="0" smtClean="0">
                <a:latin typeface="Calibri" pitchFamily="34" charset="0"/>
              </a:rPr>
              <a:t>Bidireccional. Se da entre los miembros de un mismo grupo de trabajo (departamento)</a:t>
            </a:r>
          </a:p>
          <a:p>
            <a:pPr lvl="0">
              <a:buFont typeface="Wingdings" pitchFamily="2" charset="2"/>
              <a:buChar char="ü"/>
            </a:pPr>
            <a:r>
              <a:rPr lang="es-CO" sz="1600" dirty="0" smtClean="0">
                <a:latin typeface="Calibri" pitchFamily="34" charset="0"/>
              </a:rPr>
              <a:t> Tiene como objetivo facilitar el buen funcionamiento de la organización (Proceso de gestión, actas de reuniones internas por departamento, información dentro de cada área)</a:t>
            </a:r>
          </a:p>
          <a:p>
            <a:pPr lvl="0"/>
            <a:endParaRPr lang="es-CO" sz="1600" b="1" dirty="0" smtClean="0">
              <a:latin typeface="Calibri" pitchFamily="34" charset="0"/>
            </a:endParaRPr>
          </a:p>
          <a:p>
            <a:pPr lvl="0"/>
            <a:r>
              <a:rPr lang="es-CO" sz="1600" b="1" dirty="0" smtClean="0">
                <a:solidFill>
                  <a:srgbClr val="FF0000"/>
                </a:solidFill>
                <a:latin typeface="Calibri" pitchFamily="34" charset="0"/>
              </a:rPr>
              <a:t>Comunicación Transversal</a:t>
            </a:r>
          </a:p>
          <a:p>
            <a:pPr lvl="0">
              <a:buFontTx/>
              <a:buChar char="-"/>
            </a:pPr>
            <a:endParaRPr lang="es-CO" sz="1600" dirty="0" smtClean="0">
              <a:latin typeface="Calibri" pitchFamily="34" charset="0"/>
            </a:endParaRPr>
          </a:p>
          <a:p>
            <a:pPr lvl="0">
              <a:buFont typeface="Wingdings" pitchFamily="2" charset="2"/>
              <a:buChar char="ü"/>
            </a:pPr>
            <a:r>
              <a:rPr lang="es-CO" sz="1600" dirty="0" smtClean="0">
                <a:latin typeface="Calibri" pitchFamily="34" charset="0"/>
              </a:rPr>
              <a:t>Abarca todos los niveles jerárquicos de la empresa</a:t>
            </a:r>
          </a:p>
          <a:p>
            <a:pPr lvl="0">
              <a:buFont typeface="Wingdings" pitchFamily="2" charset="2"/>
              <a:buChar char="ü"/>
            </a:pPr>
            <a:r>
              <a:rPr lang="es-CO" sz="1600" dirty="0" smtClean="0">
                <a:latin typeface="Calibri" pitchFamily="34" charset="0"/>
              </a:rPr>
              <a:t> Se establece con el propósito de dotar a la empresa de un lenguaje común</a:t>
            </a:r>
          </a:p>
          <a:p>
            <a:pPr lvl="0">
              <a:buFont typeface="Wingdings" pitchFamily="2" charset="2"/>
              <a:buChar char="ü"/>
            </a:pPr>
            <a:r>
              <a:rPr lang="es-CO" sz="1600" dirty="0" smtClean="0">
                <a:latin typeface="Calibri" pitchFamily="34" charset="0"/>
              </a:rPr>
              <a:t> Involucrar a toda la organización con la misión, visión, valores de la empresa</a:t>
            </a:r>
          </a:p>
          <a:p>
            <a:pPr lvl="0">
              <a:buFont typeface="Wingdings" pitchFamily="2" charset="2"/>
              <a:buChar char="ü"/>
            </a:pPr>
            <a:r>
              <a:rPr lang="es-CO" sz="1600" dirty="0" smtClean="0">
                <a:latin typeface="Calibri" pitchFamily="34" charset="0"/>
              </a:rPr>
              <a:t>Gestión participativa</a:t>
            </a:r>
          </a:p>
          <a:p>
            <a:pPr lvl="0"/>
            <a:endParaRPr lang="es-CO" sz="1600" b="1" dirty="0" smtClean="0">
              <a:latin typeface="Calibri" pitchFamily="34" charset="0"/>
            </a:endParaRPr>
          </a:p>
          <a:p>
            <a:pPr lvl="0"/>
            <a:endParaRPr lang="es-CO" b="1" dirty="0" smtClean="0">
              <a:solidFill>
                <a:srgbClr val="FF0000"/>
              </a:solidFill>
              <a:latin typeface="Calibri" pitchFamily="34" charset="0"/>
            </a:endParaRPr>
          </a:p>
          <a:p>
            <a:pPr lvl="0">
              <a:buFont typeface="Arial" charset="0"/>
              <a:buChar char="•"/>
            </a:pPr>
            <a:endParaRPr lang="es-CO" b="1" dirty="0" smtClean="0">
              <a:solidFill>
                <a:srgbClr val="FF0000"/>
              </a:solidFill>
              <a:latin typeface="Calibri" pitchFamily="34" charset="0"/>
            </a:endParaRPr>
          </a:p>
        </p:txBody>
      </p:sp>
      <p:pic>
        <p:nvPicPr>
          <p:cNvPr id="15" name="14 Imagen"/>
          <p:cNvPicPr/>
          <p:nvPr/>
        </p:nvPicPr>
        <p:blipFill>
          <a:blip r:embed="rId2" cstate="print"/>
          <a:srcRect/>
          <a:stretch>
            <a:fillRect/>
          </a:stretch>
        </p:blipFill>
        <p:spPr bwMode="auto">
          <a:xfrm>
            <a:off x="4572000" y="404664"/>
            <a:ext cx="4032448" cy="1368152"/>
          </a:xfrm>
          <a:prstGeom prst="rect">
            <a:avLst/>
          </a:prstGeom>
          <a:noFill/>
          <a:ln w="9525">
            <a:noFill/>
            <a:miter lim="800000"/>
            <a:headEnd/>
            <a:tailEnd/>
          </a:ln>
        </p:spPr>
      </p:pic>
      <p:sp>
        <p:nvSpPr>
          <p:cNvPr id="9" name="8 CuadroTexto"/>
          <p:cNvSpPr txBox="1"/>
          <p:nvPr/>
        </p:nvSpPr>
        <p:spPr>
          <a:xfrm>
            <a:off x="539552" y="1772816"/>
            <a:ext cx="7704856" cy="861774"/>
          </a:xfrm>
          <a:prstGeom prst="rect">
            <a:avLst/>
          </a:prstGeom>
          <a:noFill/>
        </p:spPr>
        <p:txBody>
          <a:bodyPr wrap="square" rtlCol="0">
            <a:spAutoFit/>
          </a:bodyPr>
          <a:lstStyle/>
          <a:p>
            <a:endParaRPr lang="es-ES" sz="1400" dirty="0" smtClean="0"/>
          </a:p>
          <a:p>
            <a:endParaRPr lang="es-ES" dirty="0" smtClean="0"/>
          </a:p>
          <a:p>
            <a:endParaRPr lang="es-CO"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rot="5400000">
            <a:off x="4500562" y="1928813"/>
            <a:ext cx="142875" cy="9144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2" name="11 Rectángulo"/>
          <p:cNvSpPr/>
          <p:nvPr/>
        </p:nvSpPr>
        <p:spPr>
          <a:xfrm rot="5400000">
            <a:off x="4500562" y="2214563"/>
            <a:ext cx="142875" cy="914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3" name="12 Rectángulo"/>
          <p:cNvSpPr/>
          <p:nvPr/>
        </p:nvSpPr>
        <p:spPr>
          <a:xfrm rot="5400000">
            <a:off x="4500562" y="2071688"/>
            <a:ext cx="142875" cy="914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2054" name="14 CuadroTexto"/>
          <p:cNvSpPr txBox="1">
            <a:spLocks noChangeArrowheads="1"/>
          </p:cNvSpPr>
          <p:nvPr/>
        </p:nvSpPr>
        <p:spPr bwMode="auto">
          <a:xfrm>
            <a:off x="395536" y="1988840"/>
            <a:ext cx="8208912" cy="369332"/>
          </a:xfrm>
          <a:prstGeom prst="rect">
            <a:avLst/>
          </a:prstGeom>
          <a:noFill/>
          <a:ln w="9525">
            <a:noFill/>
            <a:miter lim="800000"/>
            <a:headEnd/>
            <a:tailEnd/>
          </a:ln>
        </p:spPr>
        <p:txBody>
          <a:bodyPr wrap="square">
            <a:spAutoFit/>
          </a:bodyPr>
          <a:lstStyle/>
          <a:p>
            <a:pPr lvl="0"/>
            <a:endParaRPr lang="es-CO" dirty="0">
              <a:latin typeface="Calibri" pitchFamily="34" charset="0"/>
            </a:endParaRPr>
          </a:p>
        </p:txBody>
      </p:sp>
      <p:pic>
        <p:nvPicPr>
          <p:cNvPr id="15" name="14 Imagen"/>
          <p:cNvPicPr/>
          <p:nvPr/>
        </p:nvPicPr>
        <p:blipFill>
          <a:blip r:embed="rId2" cstate="print"/>
          <a:srcRect/>
          <a:stretch>
            <a:fillRect/>
          </a:stretch>
        </p:blipFill>
        <p:spPr bwMode="auto">
          <a:xfrm>
            <a:off x="4572000" y="404664"/>
            <a:ext cx="4032448" cy="1368152"/>
          </a:xfrm>
          <a:prstGeom prst="rect">
            <a:avLst/>
          </a:prstGeom>
          <a:noFill/>
          <a:ln w="9525">
            <a:noFill/>
            <a:miter lim="800000"/>
            <a:headEnd/>
            <a:tailEnd/>
          </a:ln>
        </p:spPr>
      </p:pic>
      <p:sp>
        <p:nvSpPr>
          <p:cNvPr id="9" name="8 CuadroTexto"/>
          <p:cNvSpPr txBox="1"/>
          <p:nvPr/>
        </p:nvSpPr>
        <p:spPr>
          <a:xfrm>
            <a:off x="539552" y="1196752"/>
            <a:ext cx="7704856" cy="369332"/>
          </a:xfrm>
          <a:prstGeom prst="rect">
            <a:avLst/>
          </a:prstGeom>
          <a:noFill/>
        </p:spPr>
        <p:txBody>
          <a:bodyPr wrap="square" rtlCol="0">
            <a:spAutoFit/>
          </a:bodyPr>
          <a:lstStyle/>
          <a:p>
            <a:r>
              <a:rPr lang="es-CO" b="1" dirty="0" smtClean="0">
                <a:solidFill>
                  <a:srgbClr val="FF0000"/>
                </a:solidFill>
              </a:rPr>
              <a:t>COMUNICACIÓN INTERNA</a:t>
            </a:r>
          </a:p>
        </p:txBody>
      </p:sp>
      <p:sp>
        <p:nvSpPr>
          <p:cNvPr id="14" name="13 CuadroTexto"/>
          <p:cNvSpPr txBox="1"/>
          <p:nvPr/>
        </p:nvSpPr>
        <p:spPr>
          <a:xfrm>
            <a:off x="179512" y="2564904"/>
            <a:ext cx="8712968" cy="2585323"/>
          </a:xfrm>
          <a:prstGeom prst="rect">
            <a:avLst/>
          </a:prstGeom>
          <a:noFill/>
        </p:spPr>
        <p:txBody>
          <a:bodyPr wrap="square" rtlCol="0">
            <a:spAutoFit/>
          </a:bodyPr>
          <a:lstStyle/>
          <a:p>
            <a:endParaRPr lang="es-CO" b="1" dirty="0" smtClean="0"/>
          </a:p>
          <a:p>
            <a:r>
              <a:rPr lang="es-CO" dirty="0" smtClean="0"/>
              <a:t>                                                     </a:t>
            </a:r>
          </a:p>
          <a:p>
            <a:r>
              <a:rPr lang="es-CO" dirty="0" smtClean="0"/>
              <a:t>                                                           </a:t>
            </a:r>
          </a:p>
          <a:p>
            <a:endParaRPr lang="es-CO" dirty="0" smtClean="0"/>
          </a:p>
          <a:p>
            <a:endParaRPr lang="es-CO" dirty="0" smtClean="0"/>
          </a:p>
          <a:p>
            <a:endParaRPr lang="es-CO" dirty="0" smtClean="0"/>
          </a:p>
          <a:p>
            <a:endParaRPr lang="es-CO" dirty="0" smtClean="0"/>
          </a:p>
          <a:p>
            <a:endParaRPr lang="es-CO" dirty="0" smtClean="0"/>
          </a:p>
          <a:p>
            <a:pPr>
              <a:buFont typeface="Wingdings" pitchFamily="2" charset="2"/>
              <a:buChar char="ü"/>
            </a:pPr>
            <a:endParaRPr lang="es-CO" dirty="0"/>
          </a:p>
        </p:txBody>
      </p:sp>
      <p:sp>
        <p:nvSpPr>
          <p:cNvPr id="16" name="15 Rectángulo"/>
          <p:cNvSpPr/>
          <p:nvPr/>
        </p:nvSpPr>
        <p:spPr>
          <a:xfrm>
            <a:off x="251520" y="1844824"/>
            <a:ext cx="864096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smtClean="0"/>
              <a:t> * </a:t>
            </a:r>
          </a:p>
          <a:p>
            <a:pPr algn="ctr"/>
            <a:r>
              <a:rPr lang="es-CO" b="1" dirty="0" smtClean="0"/>
              <a:t>MAYOR ÉNFASIS SOBRE EL FACTOR HUMANO EN EL FUNCIONAMIENTO DE LAS ORGANIZACIONES PARA APORTAR AL LOGRO DE LAS METAS. </a:t>
            </a:r>
          </a:p>
          <a:p>
            <a:pPr algn="ctr"/>
            <a:endParaRPr lang="es-CO" dirty="0"/>
          </a:p>
        </p:txBody>
      </p:sp>
      <p:sp>
        <p:nvSpPr>
          <p:cNvPr id="17" name="16 CuadroTexto"/>
          <p:cNvSpPr txBox="1"/>
          <p:nvPr/>
        </p:nvSpPr>
        <p:spPr>
          <a:xfrm>
            <a:off x="237266" y="2636912"/>
            <a:ext cx="8906734" cy="3970318"/>
          </a:xfrm>
          <a:prstGeom prst="rect">
            <a:avLst/>
          </a:prstGeom>
          <a:noFill/>
        </p:spPr>
        <p:txBody>
          <a:bodyPr wrap="square" rtlCol="0">
            <a:spAutoFit/>
          </a:bodyPr>
          <a:lstStyle/>
          <a:p>
            <a:pPr>
              <a:buFont typeface="Wingdings" pitchFamily="2" charset="2"/>
              <a:buChar char="ü"/>
            </a:pPr>
            <a:r>
              <a:rPr lang="es-CO" dirty="0" smtClean="0"/>
              <a:t> La comunicación y la capacidad de entablar relaciones entre los miembros de un </a:t>
            </a:r>
          </a:p>
          <a:p>
            <a:r>
              <a:rPr lang="es-CO" dirty="0" smtClean="0"/>
              <a:t>equipo aportan un sentimiento de identificación con los objetivos de la empresa. </a:t>
            </a:r>
          </a:p>
          <a:p>
            <a:endParaRPr lang="es-CO" dirty="0" smtClean="0"/>
          </a:p>
          <a:p>
            <a:pPr>
              <a:buFont typeface="Wingdings" pitchFamily="2" charset="2"/>
              <a:buChar char="ü"/>
            </a:pPr>
            <a:r>
              <a:rPr lang="es-CO" dirty="0" smtClean="0"/>
              <a:t> A mayor nivel de comunicación entre los directivos y trabajadores de una empresa,</a:t>
            </a:r>
          </a:p>
          <a:p>
            <a:r>
              <a:rPr lang="es-CO" dirty="0" smtClean="0"/>
              <a:t>habrá mayor nivel de satisfacción y rendimiento en el trabajo. </a:t>
            </a:r>
          </a:p>
          <a:p>
            <a:endParaRPr lang="es-CO" dirty="0" smtClean="0"/>
          </a:p>
          <a:p>
            <a:endParaRPr lang="es-CO" dirty="0" smtClean="0"/>
          </a:p>
          <a:p>
            <a:endParaRPr lang="es-CO" dirty="0" smtClean="0"/>
          </a:p>
          <a:p>
            <a:r>
              <a:rPr lang="es-CO" dirty="0" smtClean="0"/>
              <a:t>* </a:t>
            </a:r>
            <a:r>
              <a:rPr lang="es-CO" b="1" dirty="0" smtClean="0"/>
              <a:t>Parámetros de calidad – MECI (Modelo Estándar de Control Interno)</a:t>
            </a:r>
          </a:p>
          <a:p>
            <a:pPr>
              <a:buFont typeface="Wingdings" pitchFamily="2" charset="2"/>
              <a:buChar char="ü"/>
            </a:pPr>
            <a:r>
              <a:rPr lang="es-CO" dirty="0" smtClean="0"/>
              <a:t> Eficiencia = óptima utilización de los recursos</a:t>
            </a:r>
          </a:p>
          <a:p>
            <a:pPr>
              <a:buFont typeface="Wingdings" pitchFamily="2" charset="2"/>
              <a:buChar char="ü"/>
            </a:pPr>
            <a:r>
              <a:rPr lang="es-CO" dirty="0" smtClean="0"/>
              <a:t> Eficacia = obtención de resultados</a:t>
            </a:r>
          </a:p>
          <a:p>
            <a:pPr>
              <a:buFont typeface="Wingdings" pitchFamily="2" charset="2"/>
              <a:buChar char="ü"/>
            </a:pPr>
            <a:r>
              <a:rPr lang="es-CO" dirty="0" smtClean="0"/>
              <a:t> Efectividad = Eficiencia + Eficacia = logro de los resultados propuestos en forma oportuna.  </a:t>
            </a:r>
          </a:p>
          <a:p>
            <a:pPr>
              <a:buFont typeface="Wingdings" pitchFamily="2" charset="2"/>
              <a:buChar char="ü"/>
            </a:pPr>
            <a:endParaRPr lang="es-CO" dirty="0"/>
          </a:p>
        </p:txBody>
      </p:sp>
      <p:sp>
        <p:nvSpPr>
          <p:cNvPr id="20" name="19 Rectángulo"/>
          <p:cNvSpPr/>
          <p:nvPr/>
        </p:nvSpPr>
        <p:spPr>
          <a:xfrm>
            <a:off x="467544" y="4149080"/>
            <a:ext cx="849694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smtClean="0"/>
              <a:t> * </a:t>
            </a:r>
          </a:p>
          <a:p>
            <a:r>
              <a:rPr lang="es-CO" dirty="0" smtClean="0"/>
              <a:t>La comunicación contribuye al objetivo de la organización de lograr la máxima </a:t>
            </a:r>
          </a:p>
          <a:p>
            <a:r>
              <a:rPr lang="es-CO" dirty="0" smtClean="0"/>
              <a:t>efectividad de todo el sistema. </a:t>
            </a:r>
          </a:p>
          <a:p>
            <a:pPr algn="ctr"/>
            <a:endParaRPr lang="es-CO"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rot="5400000">
            <a:off x="4500562" y="1928813"/>
            <a:ext cx="142875" cy="9144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2" name="11 Rectángulo"/>
          <p:cNvSpPr/>
          <p:nvPr/>
        </p:nvSpPr>
        <p:spPr>
          <a:xfrm rot="5400000">
            <a:off x="4500562" y="2214563"/>
            <a:ext cx="142875" cy="914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3" name="12 Rectángulo"/>
          <p:cNvSpPr/>
          <p:nvPr/>
        </p:nvSpPr>
        <p:spPr>
          <a:xfrm rot="5400000">
            <a:off x="4500562" y="2071688"/>
            <a:ext cx="142875" cy="914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5366" name="14 CuadroTexto"/>
          <p:cNvSpPr txBox="1">
            <a:spLocks noChangeArrowheads="1"/>
          </p:cNvSpPr>
          <p:nvPr/>
        </p:nvSpPr>
        <p:spPr bwMode="auto">
          <a:xfrm>
            <a:off x="1259632" y="1772816"/>
            <a:ext cx="6718369" cy="461665"/>
          </a:xfrm>
          <a:prstGeom prst="rect">
            <a:avLst/>
          </a:prstGeom>
          <a:noFill/>
          <a:ln w="9525">
            <a:noFill/>
            <a:miter lim="800000"/>
            <a:headEnd/>
            <a:tailEnd/>
          </a:ln>
        </p:spPr>
        <p:txBody>
          <a:bodyPr wrap="square">
            <a:spAutoFit/>
          </a:bodyPr>
          <a:lstStyle/>
          <a:p>
            <a:pPr algn="ctr"/>
            <a:r>
              <a:rPr lang="es-CO" sz="2400" b="1" dirty="0" smtClean="0">
                <a:solidFill>
                  <a:srgbClr val="FF0000"/>
                </a:solidFill>
              </a:rPr>
              <a:t>PLAN DE COMUNICACIONES INTERNO</a:t>
            </a:r>
            <a:endParaRPr lang="es-CO" sz="2400" b="1" dirty="0">
              <a:solidFill>
                <a:srgbClr val="FF0000"/>
              </a:solidFill>
            </a:endParaRPr>
          </a:p>
        </p:txBody>
      </p:sp>
      <p:pic>
        <p:nvPicPr>
          <p:cNvPr id="9" name="8 Imagen"/>
          <p:cNvPicPr/>
          <p:nvPr/>
        </p:nvPicPr>
        <p:blipFill>
          <a:blip r:embed="rId2" cstate="print"/>
          <a:srcRect/>
          <a:stretch>
            <a:fillRect/>
          </a:stretch>
        </p:blipFill>
        <p:spPr bwMode="auto">
          <a:xfrm>
            <a:off x="4572000" y="404664"/>
            <a:ext cx="4032448" cy="1368152"/>
          </a:xfrm>
          <a:prstGeom prst="rect">
            <a:avLst/>
          </a:prstGeom>
          <a:noFill/>
          <a:ln w="9525">
            <a:noFill/>
            <a:miter lim="800000"/>
            <a:headEnd/>
            <a:tailEnd/>
          </a:ln>
        </p:spPr>
      </p:pic>
      <p:sp>
        <p:nvSpPr>
          <p:cNvPr id="14" name="13 CuadroTexto"/>
          <p:cNvSpPr txBox="1"/>
          <p:nvPr/>
        </p:nvSpPr>
        <p:spPr>
          <a:xfrm>
            <a:off x="0" y="2204864"/>
            <a:ext cx="9503802" cy="4247317"/>
          </a:xfrm>
          <a:prstGeom prst="rect">
            <a:avLst/>
          </a:prstGeom>
          <a:noFill/>
        </p:spPr>
        <p:txBody>
          <a:bodyPr wrap="square" rtlCol="0">
            <a:spAutoFit/>
          </a:bodyPr>
          <a:lstStyle/>
          <a:p>
            <a:r>
              <a:rPr lang="es-CO" b="1" u="sng" dirty="0" smtClean="0">
                <a:solidFill>
                  <a:srgbClr val="FF0000"/>
                </a:solidFill>
              </a:rPr>
              <a:t>Diagnóstico</a:t>
            </a:r>
          </a:p>
          <a:p>
            <a:endParaRPr lang="es-CO" dirty="0" smtClean="0"/>
          </a:p>
          <a:p>
            <a:r>
              <a:rPr lang="es-CO" dirty="0" smtClean="0"/>
              <a:t>1. Análisis de las demandas y flujos de información que existen dentro de la empresa.</a:t>
            </a:r>
          </a:p>
          <a:p>
            <a:endParaRPr lang="es-CO" dirty="0" smtClean="0"/>
          </a:p>
          <a:p>
            <a:r>
              <a:rPr lang="es-CO" dirty="0" smtClean="0"/>
              <a:t>2. Entrevistas a los trabajadores</a:t>
            </a:r>
          </a:p>
          <a:p>
            <a:endParaRPr lang="es-CO" dirty="0" smtClean="0"/>
          </a:p>
          <a:p>
            <a:r>
              <a:rPr lang="es-CO" dirty="0" smtClean="0"/>
              <a:t>3. Recopilación y organización de la documentación. ¿Con qué tipo de información</a:t>
            </a:r>
          </a:p>
          <a:p>
            <a:r>
              <a:rPr lang="es-CO" dirty="0" smtClean="0"/>
              <a:t>cuenta la empresa? modelos de cartas, facturas, herramientas de comunicación.</a:t>
            </a:r>
          </a:p>
          <a:p>
            <a:endParaRPr lang="es-CO" dirty="0" smtClean="0"/>
          </a:p>
          <a:p>
            <a:r>
              <a:rPr lang="es-CO" dirty="0" smtClean="0"/>
              <a:t>4. Observación de datos recopilados</a:t>
            </a:r>
          </a:p>
          <a:p>
            <a:endParaRPr lang="es-CO" dirty="0" smtClean="0"/>
          </a:p>
          <a:p>
            <a:r>
              <a:rPr lang="es-CO" dirty="0" smtClean="0"/>
              <a:t>5. Plasmar la información en un diagrama DOFA</a:t>
            </a:r>
          </a:p>
          <a:p>
            <a:endParaRPr lang="es-CO" dirty="0" smtClean="0"/>
          </a:p>
          <a:p>
            <a:r>
              <a:rPr lang="es-CO" dirty="0" smtClean="0"/>
              <a:t>6. Análisis de la información para determinar flujos informativos dentro de la empresa,</a:t>
            </a:r>
          </a:p>
          <a:p>
            <a:r>
              <a:rPr lang="es-CO" dirty="0" smtClean="0"/>
              <a:t>volumen y modalidad de la información y demandas que se puedan producir. </a:t>
            </a:r>
            <a:endParaRPr lang="es-CO"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rot="5400000">
            <a:off x="4500562" y="1928813"/>
            <a:ext cx="142875" cy="9144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2" name="11 Rectángulo"/>
          <p:cNvSpPr/>
          <p:nvPr/>
        </p:nvSpPr>
        <p:spPr>
          <a:xfrm rot="5400000">
            <a:off x="4500562" y="2214563"/>
            <a:ext cx="142875" cy="914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3" name="12 Rectángulo"/>
          <p:cNvSpPr/>
          <p:nvPr/>
        </p:nvSpPr>
        <p:spPr>
          <a:xfrm rot="5400000">
            <a:off x="4500562" y="2071688"/>
            <a:ext cx="142875" cy="914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5366" name="14 CuadroTexto"/>
          <p:cNvSpPr txBox="1">
            <a:spLocks noChangeArrowheads="1"/>
          </p:cNvSpPr>
          <p:nvPr/>
        </p:nvSpPr>
        <p:spPr bwMode="auto">
          <a:xfrm>
            <a:off x="-1116632" y="764704"/>
            <a:ext cx="6718369" cy="830997"/>
          </a:xfrm>
          <a:prstGeom prst="rect">
            <a:avLst/>
          </a:prstGeom>
          <a:noFill/>
          <a:ln w="9525">
            <a:noFill/>
            <a:miter lim="800000"/>
            <a:headEnd/>
            <a:tailEnd/>
          </a:ln>
        </p:spPr>
        <p:txBody>
          <a:bodyPr wrap="square">
            <a:spAutoFit/>
          </a:bodyPr>
          <a:lstStyle/>
          <a:p>
            <a:pPr algn="ctr"/>
            <a:r>
              <a:rPr lang="es-CO" sz="2400" b="1" dirty="0" smtClean="0">
                <a:solidFill>
                  <a:srgbClr val="FF0000"/>
                </a:solidFill>
              </a:rPr>
              <a:t>PLAN DE COMUNICACIONES</a:t>
            </a:r>
          </a:p>
          <a:p>
            <a:pPr algn="ctr"/>
            <a:r>
              <a:rPr lang="es-CO" sz="2400" b="1" dirty="0" smtClean="0">
                <a:solidFill>
                  <a:srgbClr val="FF0000"/>
                </a:solidFill>
              </a:rPr>
              <a:t>INTERNO</a:t>
            </a:r>
            <a:endParaRPr lang="es-CO" sz="2400" b="1" dirty="0">
              <a:solidFill>
                <a:srgbClr val="FF0000"/>
              </a:solidFill>
            </a:endParaRPr>
          </a:p>
        </p:txBody>
      </p:sp>
      <p:pic>
        <p:nvPicPr>
          <p:cNvPr id="9" name="8 Imagen"/>
          <p:cNvPicPr/>
          <p:nvPr/>
        </p:nvPicPr>
        <p:blipFill>
          <a:blip r:embed="rId2" cstate="print"/>
          <a:srcRect/>
          <a:stretch>
            <a:fillRect/>
          </a:stretch>
        </p:blipFill>
        <p:spPr bwMode="auto">
          <a:xfrm>
            <a:off x="4572000" y="404664"/>
            <a:ext cx="4032448" cy="1368152"/>
          </a:xfrm>
          <a:prstGeom prst="rect">
            <a:avLst/>
          </a:prstGeom>
          <a:noFill/>
          <a:ln w="9525">
            <a:noFill/>
            <a:miter lim="800000"/>
            <a:headEnd/>
            <a:tailEnd/>
          </a:ln>
        </p:spPr>
      </p:pic>
      <p:sp>
        <p:nvSpPr>
          <p:cNvPr id="8" name="7 CuadroTexto"/>
          <p:cNvSpPr txBox="1"/>
          <p:nvPr/>
        </p:nvSpPr>
        <p:spPr>
          <a:xfrm>
            <a:off x="149230" y="1700808"/>
            <a:ext cx="8994770" cy="5663089"/>
          </a:xfrm>
          <a:prstGeom prst="rect">
            <a:avLst/>
          </a:prstGeom>
          <a:noFill/>
        </p:spPr>
        <p:txBody>
          <a:bodyPr wrap="square" rtlCol="0">
            <a:spAutoFit/>
          </a:bodyPr>
          <a:lstStyle/>
          <a:p>
            <a:endParaRPr lang="es-CO" b="1" u="sng" dirty="0" smtClean="0"/>
          </a:p>
          <a:p>
            <a:r>
              <a:rPr lang="es-CO" b="1" u="sng" dirty="0" smtClean="0"/>
              <a:t>Tipos de información que requieren los empleados:</a:t>
            </a:r>
          </a:p>
          <a:p>
            <a:endParaRPr lang="es-CO" dirty="0" smtClean="0"/>
          </a:p>
          <a:p>
            <a:pPr marL="342900" indent="-342900">
              <a:buAutoNum type="arabicPeriod"/>
            </a:pPr>
            <a:r>
              <a:rPr lang="es-CO" sz="1400" dirty="0" smtClean="0"/>
              <a:t>Sobre la empresa. Pasado, presente y futuro. Objetivos corporativos, políticas. Planes y acciones que se van a poner en marcha.</a:t>
            </a:r>
          </a:p>
          <a:p>
            <a:pPr marL="342900" indent="-342900"/>
            <a:endParaRPr lang="es-CO" sz="1400" dirty="0" smtClean="0"/>
          </a:p>
          <a:p>
            <a:pPr marL="342900" indent="-342900"/>
            <a:r>
              <a:rPr lang="es-CO" sz="1400" dirty="0" smtClean="0"/>
              <a:t>2. Relacionada con su trabajo en la organización: salario, normativas de la empresa, </a:t>
            </a:r>
          </a:p>
          <a:p>
            <a:pPr marL="342900" indent="-342900"/>
            <a:r>
              <a:rPr lang="es-CO" sz="1400" dirty="0" smtClean="0"/>
              <a:t>condiciones laborales, nombramientos. </a:t>
            </a:r>
          </a:p>
          <a:p>
            <a:pPr marL="342900" indent="-342900"/>
            <a:endParaRPr lang="es-CO" sz="1400" dirty="0" smtClean="0"/>
          </a:p>
          <a:p>
            <a:pPr marL="342900" indent="-342900"/>
            <a:r>
              <a:rPr lang="es-CO" sz="1400" dirty="0" smtClean="0"/>
              <a:t>3. Acciones que adelantan los diferentes departamentos de la organización. Qué</a:t>
            </a:r>
          </a:p>
          <a:p>
            <a:pPr marL="342900" indent="-342900"/>
            <a:r>
              <a:rPr lang="es-CO" sz="1400" dirty="0" smtClean="0"/>
              <a:t>hacen y cómo lo hacen = factor motivacional. </a:t>
            </a:r>
          </a:p>
          <a:p>
            <a:pPr marL="342900" indent="-342900"/>
            <a:endParaRPr lang="es-CO" sz="1400" dirty="0" smtClean="0"/>
          </a:p>
          <a:p>
            <a:pPr marL="342900" indent="-342900"/>
            <a:r>
              <a:rPr lang="es-CO" sz="1400" dirty="0" smtClean="0"/>
              <a:t>4. Reforzar la identidad corporativa – misión, visión y valores. Actividades grupales (Recursos humanos)</a:t>
            </a:r>
          </a:p>
          <a:p>
            <a:pPr marL="342900" indent="-342900"/>
            <a:endParaRPr lang="es-CO" sz="1400" dirty="0" smtClean="0"/>
          </a:p>
          <a:p>
            <a:pPr marL="342900" indent="-342900"/>
            <a:r>
              <a:rPr lang="es-CO" sz="1600" b="1" u="sng" dirty="0" smtClean="0"/>
              <a:t>Ojo con las barreras</a:t>
            </a:r>
          </a:p>
          <a:p>
            <a:pPr marL="342900" indent="-342900"/>
            <a:endParaRPr lang="es-CO" sz="1400" dirty="0" smtClean="0"/>
          </a:p>
          <a:p>
            <a:pPr marL="342900" indent="-342900">
              <a:buAutoNum type="arabicPeriod"/>
            </a:pPr>
            <a:r>
              <a:rPr lang="es-CO" sz="1400" dirty="0" smtClean="0"/>
              <a:t>Inexistencia de procedimientos y reglas que formalicen todo el proceso = manual de comunicación </a:t>
            </a:r>
          </a:p>
          <a:p>
            <a:pPr marL="342900" indent="-342900">
              <a:buAutoNum type="arabicPeriod"/>
            </a:pPr>
            <a:r>
              <a:rPr lang="es-CO" sz="1400" dirty="0" smtClean="0"/>
              <a:t>La sobreinformación o saturación de datos = ojo con los correos electrónicos</a:t>
            </a:r>
          </a:p>
          <a:p>
            <a:pPr marL="342900" indent="-342900">
              <a:buAutoNum type="arabicPeriod"/>
            </a:pPr>
            <a:r>
              <a:rPr lang="es-CO" sz="1400" dirty="0" smtClean="0"/>
              <a:t>Poca atención prestada por parte de los empleados o de la alta gerencia</a:t>
            </a:r>
          </a:p>
          <a:p>
            <a:pPr marL="342900" indent="-342900">
              <a:buAutoNum type="arabicPeriod"/>
            </a:pPr>
            <a:r>
              <a:rPr lang="es-CO" sz="1400" dirty="0" smtClean="0"/>
              <a:t>Falta de integración y unificación entre los diferentes soportes de comunicación interna </a:t>
            </a:r>
          </a:p>
          <a:p>
            <a:pPr marL="342900" indent="-342900"/>
            <a:r>
              <a:rPr lang="es-CO" dirty="0" smtClean="0"/>
              <a:t>  </a:t>
            </a:r>
          </a:p>
          <a:p>
            <a:pPr marL="342900" indent="-342900"/>
            <a:endParaRPr lang="es-CO" dirty="0" smtClean="0"/>
          </a:p>
          <a:p>
            <a:pPr marL="342900" indent="-342900"/>
            <a:r>
              <a:rPr lang="es-CO" dirty="0" smtClean="0"/>
              <a:t> </a:t>
            </a:r>
            <a:endParaRPr lang="es-CO"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rot="5400000">
            <a:off x="4500562" y="1928813"/>
            <a:ext cx="142875" cy="9144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2" name="11 Rectángulo"/>
          <p:cNvSpPr/>
          <p:nvPr/>
        </p:nvSpPr>
        <p:spPr>
          <a:xfrm rot="5400000">
            <a:off x="4500562" y="2214563"/>
            <a:ext cx="142875" cy="914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3" name="12 Rectángulo"/>
          <p:cNvSpPr/>
          <p:nvPr/>
        </p:nvSpPr>
        <p:spPr>
          <a:xfrm rot="5400000">
            <a:off x="4500562" y="2071688"/>
            <a:ext cx="142875" cy="914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pic>
        <p:nvPicPr>
          <p:cNvPr id="9" name="8 Imagen"/>
          <p:cNvPicPr/>
          <p:nvPr/>
        </p:nvPicPr>
        <p:blipFill>
          <a:blip r:embed="rId2" cstate="print"/>
          <a:srcRect/>
          <a:stretch>
            <a:fillRect/>
          </a:stretch>
        </p:blipFill>
        <p:spPr bwMode="auto">
          <a:xfrm>
            <a:off x="4572000" y="404664"/>
            <a:ext cx="4032448" cy="1368152"/>
          </a:xfrm>
          <a:prstGeom prst="rect">
            <a:avLst/>
          </a:prstGeom>
          <a:noFill/>
          <a:ln w="9525">
            <a:noFill/>
            <a:miter lim="800000"/>
            <a:headEnd/>
            <a:tailEnd/>
          </a:ln>
        </p:spPr>
      </p:pic>
      <p:sp>
        <p:nvSpPr>
          <p:cNvPr id="8" name="7 CuadroTexto"/>
          <p:cNvSpPr txBox="1"/>
          <p:nvPr/>
        </p:nvSpPr>
        <p:spPr>
          <a:xfrm>
            <a:off x="149230" y="980728"/>
            <a:ext cx="8994770" cy="6432530"/>
          </a:xfrm>
          <a:prstGeom prst="rect">
            <a:avLst/>
          </a:prstGeom>
          <a:noFill/>
        </p:spPr>
        <p:txBody>
          <a:bodyPr wrap="square" rtlCol="0">
            <a:spAutoFit/>
          </a:bodyPr>
          <a:lstStyle/>
          <a:p>
            <a:r>
              <a:rPr lang="es-CO" b="1" dirty="0" smtClean="0">
                <a:solidFill>
                  <a:srgbClr val="FF0000"/>
                </a:solidFill>
              </a:rPr>
              <a:t>Técnicas más frecuentes de </a:t>
            </a:r>
          </a:p>
          <a:p>
            <a:r>
              <a:rPr lang="es-CO" b="1" dirty="0" smtClean="0">
                <a:solidFill>
                  <a:srgbClr val="FF0000"/>
                </a:solidFill>
              </a:rPr>
              <a:t>comunicación interna</a:t>
            </a:r>
          </a:p>
          <a:p>
            <a:endParaRPr lang="es-CO" sz="1400" b="1" dirty="0" smtClean="0"/>
          </a:p>
          <a:p>
            <a:r>
              <a:rPr lang="es-CO" sz="1400" b="1" dirty="0" smtClean="0"/>
              <a:t>Mecanismos de comunicación directa: </a:t>
            </a:r>
          </a:p>
          <a:p>
            <a:endParaRPr lang="es-CO" sz="1400" b="1" dirty="0" smtClean="0"/>
          </a:p>
          <a:p>
            <a:pPr>
              <a:buFont typeface="Wingdings" pitchFamily="2" charset="2"/>
              <a:buChar char="ü"/>
            </a:pPr>
            <a:r>
              <a:rPr lang="es-CO" sz="1400" b="1" dirty="0" smtClean="0"/>
              <a:t>Inducción – </a:t>
            </a:r>
            <a:r>
              <a:rPr lang="es-CO" sz="1400" dirty="0" smtClean="0"/>
              <a:t>Primer contacto con la empresa. Presentación de la organización. Entrega de manuales. </a:t>
            </a:r>
          </a:p>
          <a:p>
            <a:endParaRPr lang="es-CO" sz="1400" b="1" dirty="0" smtClean="0"/>
          </a:p>
          <a:p>
            <a:pPr>
              <a:buFont typeface="Wingdings" pitchFamily="2" charset="2"/>
              <a:buChar char="ü"/>
            </a:pPr>
            <a:r>
              <a:rPr lang="es-CO" sz="1400" dirty="0" smtClean="0"/>
              <a:t> </a:t>
            </a:r>
            <a:r>
              <a:rPr lang="es-CO" sz="1400" b="1" dirty="0" smtClean="0"/>
              <a:t>Tablón de anuncios </a:t>
            </a:r>
            <a:r>
              <a:rPr lang="es-CO" sz="1400" dirty="0" smtClean="0"/>
              <a:t>- temas de la empresa (horarios, servicios, resultados, campañas propias (Piga), nuevos productos, fotos de la empresa, acontecimientos, publicidad de la empresa). </a:t>
            </a:r>
          </a:p>
          <a:p>
            <a:r>
              <a:rPr lang="es-CO" sz="1400" dirty="0" smtClean="0"/>
              <a:t> </a:t>
            </a:r>
          </a:p>
          <a:p>
            <a:pPr>
              <a:buFont typeface="Wingdings" pitchFamily="2" charset="2"/>
              <a:buChar char="ü"/>
            </a:pPr>
            <a:r>
              <a:rPr lang="es-CO" sz="1400" b="1" dirty="0" smtClean="0"/>
              <a:t>Tablón de comunicaciones </a:t>
            </a:r>
            <a:r>
              <a:rPr lang="es-CO" sz="1400" dirty="0" smtClean="0"/>
              <a:t>(apariciones en prensa y comunicados oficiales de la organización) </a:t>
            </a:r>
          </a:p>
          <a:p>
            <a:endParaRPr lang="es-CO" sz="1400" dirty="0" smtClean="0"/>
          </a:p>
          <a:p>
            <a:r>
              <a:rPr lang="es-CO" sz="1400" dirty="0" smtClean="0"/>
              <a:t>* Deben ser actualizados periódicamente y deben estar ubicados en un lugar muy transitado.  </a:t>
            </a:r>
            <a:br>
              <a:rPr lang="es-CO" sz="1400" dirty="0" smtClean="0"/>
            </a:br>
            <a:endParaRPr lang="es-CO" sz="1400" dirty="0" smtClean="0"/>
          </a:p>
          <a:p>
            <a:pPr>
              <a:buFont typeface="Wingdings" pitchFamily="2" charset="2"/>
              <a:buChar char="ü"/>
            </a:pPr>
            <a:r>
              <a:rPr lang="es-CO" sz="1400" dirty="0" smtClean="0"/>
              <a:t> </a:t>
            </a:r>
            <a:r>
              <a:rPr lang="es-CO" sz="1400" b="1" dirty="0" smtClean="0"/>
              <a:t>Buzón de sugerencias </a:t>
            </a:r>
            <a:r>
              <a:rPr lang="es-CO" sz="1400" dirty="0" smtClean="0"/>
              <a:t>– contestar los mensajes a través de carta, correo electrónico, tablón o boletín interno de manera oportuna. </a:t>
            </a:r>
          </a:p>
          <a:p>
            <a:endParaRPr lang="es-CO" sz="1400" dirty="0" smtClean="0"/>
          </a:p>
          <a:p>
            <a:pPr>
              <a:buFont typeface="Wingdings" pitchFamily="2" charset="2"/>
              <a:buChar char="ü"/>
            </a:pPr>
            <a:r>
              <a:rPr lang="es-CO" sz="1400" dirty="0" smtClean="0"/>
              <a:t> </a:t>
            </a:r>
            <a:r>
              <a:rPr lang="es-CO" sz="1400" b="1" dirty="0" smtClean="0"/>
              <a:t>Entrevista personal –  </a:t>
            </a:r>
            <a:r>
              <a:rPr lang="es-CO" sz="1400" dirty="0" smtClean="0"/>
              <a:t>apreciaciones informales que dejan al descubierto fallas en la comunicación</a:t>
            </a:r>
          </a:p>
          <a:p>
            <a:endParaRPr lang="es-CO" sz="1400" dirty="0" smtClean="0"/>
          </a:p>
          <a:p>
            <a:pPr>
              <a:buFont typeface="Wingdings" pitchFamily="2" charset="2"/>
              <a:buChar char="ü"/>
            </a:pPr>
            <a:r>
              <a:rPr lang="es-CO" sz="1400" b="1" dirty="0" smtClean="0"/>
              <a:t> Reuniones </a:t>
            </a:r>
            <a:r>
              <a:rPr lang="es-CO" sz="1400" dirty="0" smtClean="0"/>
              <a:t>– (Información, reflexión, formación, trabajo, funcionamiento, toma de decisiones)</a:t>
            </a:r>
          </a:p>
          <a:p>
            <a:r>
              <a:rPr lang="es-CO" sz="1400" dirty="0" smtClean="0"/>
              <a:t>Es importante la preparación, envío convocatoria, orden del día y organización de las intervenciones. Importante contar con un Moderador. Soportes visuales y documentación. </a:t>
            </a:r>
          </a:p>
          <a:p>
            <a:endParaRPr lang="es-CO" sz="1400" dirty="0" smtClean="0"/>
          </a:p>
          <a:p>
            <a:pPr>
              <a:buFont typeface="Wingdings" pitchFamily="2" charset="2"/>
              <a:buChar char="ü"/>
            </a:pPr>
            <a:r>
              <a:rPr lang="es-CO" sz="1400" b="1" dirty="0" smtClean="0"/>
              <a:t> Videoconferencias </a:t>
            </a:r>
            <a:r>
              <a:rPr lang="es-CO" sz="1400" dirty="0" smtClean="0"/>
              <a:t>(opción skype)</a:t>
            </a:r>
          </a:p>
          <a:p>
            <a:pPr>
              <a:buFont typeface="Wingdings" pitchFamily="2" charset="2"/>
              <a:buChar char="ü"/>
            </a:pPr>
            <a:endParaRPr lang="es-CO" sz="1400" dirty="0" smtClean="0"/>
          </a:p>
          <a:p>
            <a:pPr marL="342900" indent="-342900"/>
            <a:r>
              <a:rPr lang="es-CO" dirty="0" smtClean="0"/>
              <a:t>  </a:t>
            </a:r>
          </a:p>
          <a:p>
            <a:pPr marL="342900" indent="-342900"/>
            <a:endParaRPr lang="es-CO" dirty="0" smtClean="0"/>
          </a:p>
          <a:p>
            <a:pPr marL="342900" indent="-342900"/>
            <a:r>
              <a:rPr lang="es-CO" dirty="0" smtClean="0"/>
              <a:t> </a:t>
            </a:r>
            <a:endParaRPr lang="es-CO"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rot="5400000">
            <a:off x="4500562" y="1928813"/>
            <a:ext cx="142875" cy="9144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2" name="11 Rectángulo"/>
          <p:cNvSpPr/>
          <p:nvPr/>
        </p:nvSpPr>
        <p:spPr>
          <a:xfrm rot="5400000">
            <a:off x="4500562" y="2214563"/>
            <a:ext cx="142875" cy="914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3" name="12 Rectángulo"/>
          <p:cNvSpPr/>
          <p:nvPr/>
        </p:nvSpPr>
        <p:spPr>
          <a:xfrm rot="5400000">
            <a:off x="4500562" y="2071688"/>
            <a:ext cx="142875" cy="914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pic>
        <p:nvPicPr>
          <p:cNvPr id="9" name="8 Imagen"/>
          <p:cNvPicPr/>
          <p:nvPr/>
        </p:nvPicPr>
        <p:blipFill>
          <a:blip r:embed="rId2" cstate="print"/>
          <a:srcRect/>
          <a:stretch>
            <a:fillRect/>
          </a:stretch>
        </p:blipFill>
        <p:spPr bwMode="auto">
          <a:xfrm>
            <a:off x="4572000" y="404664"/>
            <a:ext cx="4032448" cy="1368152"/>
          </a:xfrm>
          <a:prstGeom prst="rect">
            <a:avLst/>
          </a:prstGeom>
          <a:noFill/>
          <a:ln w="9525">
            <a:noFill/>
            <a:miter lim="800000"/>
            <a:headEnd/>
            <a:tailEnd/>
          </a:ln>
        </p:spPr>
      </p:pic>
      <p:sp>
        <p:nvSpPr>
          <p:cNvPr id="8" name="7 CuadroTexto"/>
          <p:cNvSpPr txBox="1"/>
          <p:nvPr/>
        </p:nvSpPr>
        <p:spPr>
          <a:xfrm>
            <a:off x="149230" y="476672"/>
            <a:ext cx="8994770" cy="6986528"/>
          </a:xfrm>
          <a:prstGeom prst="rect">
            <a:avLst/>
          </a:prstGeom>
          <a:noFill/>
        </p:spPr>
        <p:txBody>
          <a:bodyPr wrap="square" rtlCol="0">
            <a:spAutoFit/>
          </a:bodyPr>
          <a:lstStyle/>
          <a:p>
            <a:endParaRPr lang="es-CO" b="1" u="sng" dirty="0" smtClean="0"/>
          </a:p>
          <a:p>
            <a:endParaRPr lang="es-CO" b="1" dirty="0" smtClean="0">
              <a:solidFill>
                <a:srgbClr val="FF0000"/>
              </a:solidFill>
            </a:endParaRPr>
          </a:p>
          <a:p>
            <a:r>
              <a:rPr lang="es-CO" b="1" dirty="0" smtClean="0">
                <a:solidFill>
                  <a:srgbClr val="FF0000"/>
                </a:solidFill>
              </a:rPr>
              <a:t>Técnicas más frecuentes de </a:t>
            </a:r>
          </a:p>
          <a:p>
            <a:r>
              <a:rPr lang="es-CO" b="1" dirty="0" smtClean="0">
                <a:solidFill>
                  <a:srgbClr val="FF0000"/>
                </a:solidFill>
              </a:rPr>
              <a:t>comunicación interna</a:t>
            </a:r>
          </a:p>
          <a:p>
            <a:endParaRPr lang="es-CO" sz="1400" dirty="0" smtClean="0"/>
          </a:p>
          <a:p>
            <a:r>
              <a:rPr lang="es-CO" sz="1400" b="1" dirty="0" smtClean="0"/>
              <a:t>Herramientas de comunicación: </a:t>
            </a:r>
          </a:p>
          <a:p>
            <a:endParaRPr lang="es-CO" sz="1400" b="1" dirty="0" smtClean="0"/>
          </a:p>
          <a:p>
            <a:pPr>
              <a:buFont typeface="Wingdings" pitchFamily="2" charset="2"/>
              <a:buChar char="ü"/>
            </a:pPr>
            <a:r>
              <a:rPr lang="es-CO" sz="1400" dirty="0" smtClean="0"/>
              <a:t> </a:t>
            </a:r>
            <a:r>
              <a:rPr lang="es-CO" sz="1400" b="1" dirty="0" smtClean="0"/>
              <a:t>Boletín interno (Newsletter) </a:t>
            </a:r>
            <a:r>
              <a:rPr lang="es-CO" sz="1400" dirty="0" smtClean="0"/>
              <a:t>– informaciones periódicas (Editorial, opinión, información de los departamentos, noticia de la empresa de interés público, empleado del mes, noticias de la competencia, del mercado, eventos de la empresa, concursos, sugerencias de los empleados)</a:t>
            </a:r>
          </a:p>
          <a:p>
            <a:pPr>
              <a:buFont typeface="Wingdings" pitchFamily="2" charset="2"/>
              <a:buChar char="ü"/>
            </a:pPr>
            <a:endParaRPr lang="es-CO" sz="1400" dirty="0" smtClean="0"/>
          </a:p>
          <a:p>
            <a:pPr>
              <a:buFont typeface="Wingdings" pitchFamily="2" charset="2"/>
              <a:buChar char="ü"/>
            </a:pPr>
            <a:r>
              <a:rPr lang="es-CO" sz="1400" dirty="0" smtClean="0"/>
              <a:t> </a:t>
            </a:r>
            <a:r>
              <a:rPr lang="es-CO" sz="1400" b="1" dirty="0" smtClean="0"/>
              <a:t>Periódico o revista empresarial</a:t>
            </a:r>
            <a:r>
              <a:rPr lang="es-CO" sz="1400" dirty="0" smtClean="0"/>
              <a:t> (cuatro páginas impresas. Goza de credibilidad. Mensual o bimensual. (Editorial. Informa sobre la empresa y su entorno. Explica las estrategias de la empresa y los métodos de trabajo, da prestigio a la organización y se posiciona como elemento diferenciador frente a la competencia).</a:t>
            </a:r>
          </a:p>
          <a:p>
            <a:endParaRPr lang="es-CO" sz="1400" dirty="0" smtClean="0"/>
          </a:p>
          <a:p>
            <a:pPr>
              <a:buFont typeface="Wingdings" pitchFamily="2" charset="2"/>
              <a:buChar char="ü"/>
            </a:pPr>
            <a:r>
              <a:rPr lang="es-CO" sz="1400" dirty="0" smtClean="0"/>
              <a:t> </a:t>
            </a:r>
            <a:r>
              <a:rPr lang="es-CO" sz="1400" b="1" dirty="0" smtClean="0"/>
              <a:t>Intranet  (Wiki) </a:t>
            </a:r>
            <a:r>
              <a:rPr lang="es-CO" sz="1400" dirty="0" smtClean="0"/>
              <a:t>– Red local de la empresa. Compartir información, establecer procedimientos, colaborar en proyectos.</a:t>
            </a:r>
          </a:p>
          <a:p>
            <a:pPr>
              <a:buFont typeface="Wingdings" pitchFamily="2" charset="2"/>
              <a:buChar char="ü"/>
            </a:pPr>
            <a:r>
              <a:rPr lang="es-CO" sz="1400" dirty="0" smtClean="0"/>
              <a:t> Correo electrónico – verificar feedback – comunicación oficial, pero informal. </a:t>
            </a:r>
          </a:p>
          <a:p>
            <a:pPr>
              <a:buFont typeface="Wingdings" pitchFamily="2" charset="2"/>
              <a:buChar char="ü"/>
            </a:pPr>
            <a:r>
              <a:rPr lang="es-CO" sz="1400" dirty="0" smtClean="0"/>
              <a:t> Circulares o memorandos al personal – comunicación oficial, formal. </a:t>
            </a:r>
          </a:p>
          <a:p>
            <a:endParaRPr lang="es-CO" sz="1400" dirty="0" smtClean="0"/>
          </a:p>
          <a:p>
            <a:r>
              <a:rPr lang="es-CO" sz="1400" b="1" dirty="0" smtClean="0"/>
              <a:t>Acciones de apoyo:</a:t>
            </a:r>
          </a:p>
          <a:p>
            <a:pPr>
              <a:buFont typeface="Wingdings" pitchFamily="2" charset="2"/>
              <a:buChar char="ü"/>
            </a:pPr>
            <a:r>
              <a:rPr lang="es-CO" sz="1400" dirty="0" smtClean="0"/>
              <a:t>  Jornadas de puertas abiertas – involucra familiares de empleados, clientes, proveedores. </a:t>
            </a:r>
          </a:p>
          <a:p>
            <a:pPr>
              <a:buFont typeface="Wingdings" pitchFamily="2" charset="2"/>
              <a:buChar char="ü"/>
            </a:pPr>
            <a:r>
              <a:rPr lang="es-CO" sz="1400" dirty="0" smtClean="0"/>
              <a:t> Convenciones o congresos –  lanzamiento de un nuevo producto, aniversario o cambio en la dirección.</a:t>
            </a:r>
          </a:p>
          <a:p>
            <a:pPr>
              <a:buFont typeface="Wingdings" pitchFamily="2" charset="2"/>
              <a:buChar char="ü"/>
            </a:pPr>
            <a:r>
              <a:rPr lang="es-CO" sz="1400" dirty="0" smtClean="0"/>
              <a:t> Campeonatos internos</a:t>
            </a:r>
          </a:p>
          <a:p>
            <a:pPr>
              <a:buFont typeface="Wingdings" pitchFamily="2" charset="2"/>
              <a:buChar char="ü"/>
            </a:pPr>
            <a:r>
              <a:rPr lang="es-CO" sz="1400" dirty="0" smtClean="0"/>
              <a:t> Concursos o pruebas por departamentos</a:t>
            </a:r>
          </a:p>
          <a:p>
            <a:pPr>
              <a:buFont typeface="Wingdings" pitchFamily="2" charset="2"/>
              <a:buChar char="ü"/>
            </a:pPr>
            <a:r>
              <a:rPr lang="es-CO" sz="1400" dirty="0" smtClean="0"/>
              <a:t> Programa de radio on - line</a:t>
            </a:r>
          </a:p>
          <a:p>
            <a:pPr marL="342900" indent="-342900"/>
            <a:r>
              <a:rPr lang="es-CO" dirty="0" smtClean="0"/>
              <a:t>  </a:t>
            </a:r>
          </a:p>
          <a:p>
            <a:pPr marL="342900" indent="-342900"/>
            <a:endParaRPr lang="es-CO" dirty="0" smtClean="0"/>
          </a:p>
          <a:p>
            <a:pPr marL="342900" indent="-342900"/>
            <a:r>
              <a:rPr lang="es-CO" dirty="0" smtClean="0"/>
              <a:t> </a:t>
            </a:r>
            <a:endParaRPr lang="es-CO"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rot="5400000">
            <a:off x="4500562" y="1928813"/>
            <a:ext cx="142875" cy="9144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2" name="11 Rectángulo"/>
          <p:cNvSpPr/>
          <p:nvPr/>
        </p:nvSpPr>
        <p:spPr>
          <a:xfrm rot="5400000">
            <a:off x="4500562" y="2214563"/>
            <a:ext cx="142875" cy="914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3" name="12 Rectángulo"/>
          <p:cNvSpPr/>
          <p:nvPr/>
        </p:nvSpPr>
        <p:spPr>
          <a:xfrm rot="5400000">
            <a:off x="4500562" y="2071688"/>
            <a:ext cx="142875" cy="914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pic>
        <p:nvPicPr>
          <p:cNvPr id="9" name="8 Imagen"/>
          <p:cNvPicPr/>
          <p:nvPr/>
        </p:nvPicPr>
        <p:blipFill>
          <a:blip r:embed="rId2" cstate="print"/>
          <a:srcRect/>
          <a:stretch>
            <a:fillRect/>
          </a:stretch>
        </p:blipFill>
        <p:spPr bwMode="auto">
          <a:xfrm>
            <a:off x="4572000" y="404664"/>
            <a:ext cx="4032448" cy="1368152"/>
          </a:xfrm>
          <a:prstGeom prst="rect">
            <a:avLst/>
          </a:prstGeom>
          <a:noFill/>
          <a:ln w="9525">
            <a:noFill/>
            <a:miter lim="800000"/>
            <a:headEnd/>
            <a:tailEnd/>
          </a:ln>
        </p:spPr>
      </p:pic>
      <p:sp>
        <p:nvSpPr>
          <p:cNvPr id="8" name="7 CuadroTexto"/>
          <p:cNvSpPr txBox="1"/>
          <p:nvPr/>
        </p:nvSpPr>
        <p:spPr>
          <a:xfrm>
            <a:off x="149230" y="332656"/>
            <a:ext cx="8994770" cy="7540526"/>
          </a:xfrm>
          <a:prstGeom prst="rect">
            <a:avLst/>
          </a:prstGeom>
          <a:noFill/>
        </p:spPr>
        <p:txBody>
          <a:bodyPr wrap="square" rtlCol="0">
            <a:spAutoFit/>
          </a:bodyPr>
          <a:lstStyle/>
          <a:p>
            <a:endParaRPr lang="es-CO" b="1" u="sng" dirty="0" smtClean="0"/>
          </a:p>
          <a:p>
            <a:r>
              <a:rPr lang="es-CO" sz="2400" b="1" dirty="0" smtClean="0">
                <a:solidFill>
                  <a:srgbClr val="FF0000"/>
                </a:solidFill>
              </a:rPr>
              <a:t>Auditoría de comunicación </a:t>
            </a:r>
          </a:p>
          <a:p>
            <a:endParaRPr lang="es-CO" sz="1400" dirty="0" smtClean="0"/>
          </a:p>
          <a:p>
            <a:endParaRPr lang="es-CO" sz="1400" dirty="0" smtClean="0"/>
          </a:p>
          <a:p>
            <a:pPr marL="342900" indent="-342900">
              <a:buFont typeface="Wingdings" pitchFamily="2" charset="2"/>
              <a:buChar char="ü"/>
            </a:pPr>
            <a:endParaRPr lang="es-CO" dirty="0" smtClean="0"/>
          </a:p>
          <a:p>
            <a:pPr marL="342900" indent="-342900">
              <a:buFont typeface="Wingdings" pitchFamily="2" charset="2"/>
              <a:buChar char="ü"/>
            </a:pPr>
            <a:endParaRPr lang="es-CO" dirty="0" smtClean="0"/>
          </a:p>
          <a:p>
            <a:pPr marL="342900" indent="-342900">
              <a:buFont typeface="Wingdings" pitchFamily="2" charset="2"/>
              <a:buChar char="ü"/>
            </a:pPr>
            <a:r>
              <a:rPr lang="es-CO" dirty="0" smtClean="0"/>
              <a:t>Se recomienda tener observadores mixtos (empleados y consultores en comunicaciones)  </a:t>
            </a:r>
          </a:p>
          <a:p>
            <a:pPr marL="342900" indent="-342900">
              <a:buFont typeface="Wingdings" pitchFamily="2" charset="2"/>
              <a:buChar char="ü"/>
            </a:pPr>
            <a:endParaRPr lang="es-CO" dirty="0" smtClean="0"/>
          </a:p>
          <a:p>
            <a:pPr marL="342900" indent="-342900">
              <a:buFont typeface="Wingdings" pitchFamily="2" charset="2"/>
              <a:buChar char="ü"/>
            </a:pPr>
            <a:r>
              <a:rPr lang="es-CO" dirty="0" smtClean="0"/>
              <a:t>Se mide la Eficiencia, Eficacia y Efectividad de las herramientas y soportes de comunicación empleados. Si responden a una estrategia global. </a:t>
            </a:r>
          </a:p>
          <a:p>
            <a:pPr marL="342900" indent="-342900">
              <a:buFont typeface="Wingdings" pitchFamily="2" charset="2"/>
              <a:buChar char="ü"/>
            </a:pPr>
            <a:endParaRPr lang="es-CO" dirty="0" smtClean="0"/>
          </a:p>
          <a:p>
            <a:pPr marL="342900" indent="-342900">
              <a:buFont typeface="Wingdings" pitchFamily="2" charset="2"/>
              <a:buChar char="ü"/>
            </a:pPr>
            <a:r>
              <a:rPr lang="es-CO" dirty="0" smtClean="0"/>
              <a:t>Si las herramientas llegan a los trabajadores a los que se dirige</a:t>
            </a:r>
          </a:p>
          <a:p>
            <a:pPr marL="342900" indent="-342900">
              <a:buFont typeface="Wingdings" pitchFamily="2" charset="2"/>
              <a:buChar char="ü"/>
            </a:pPr>
            <a:endParaRPr lang="es-CO" dirty="0" smtClean="0"/>
          </a:p>
          <a:p>
            <a:pPr marL="342900" indent="-342900">
              <a:buFont typeface="Wingdings" pitchFamily="2" charset="2"/>
              <a:buChar char="ü"/>
            </a:pPr>
            <a:r>
              <a:rPr lang="es-CO" dirty="0" smtClean="0"/>
              <a:t> Si la herramienta es utilizada por los trabajadores a los que se dirige</a:t>
            </a:r>
          </a:p>
          <a:p>
            <a:pPr marL="342900" indent="-342900"/>
            <a:endParaRPr lang="es-CO" dirty="0" smtClean="0"/>
          </a:p>
          <a:p>
            <a:pPr marL="342900" indent="-342900">
              <a:buFont typeface="Wingdings" pitchFamily="2" charset="2"/>
              <a:buChar char="ü"/>
            </a:pPr>
            <a:r>
              <a:rPr lang="es-CO" dirty="0" smtClean="0"/>
              <a:t> Si consigue los objetivos que se propone</a:t>
            </a:r>
          </a:p>
          <a:p>
            <a:pPr marL="342900" indent="-342900"/>
            <a:endParaRPr lang="es-CO" dirty="0" smtClean="0"/>
          </a:p>
          <a:p>
            <a:pPr marL="342900" indent="-342900">
              <a:buFont typeface="Wingdings" pitchFamily="2" charset="2"/>
              <a:buChar char="ü"/>
            </a:pPr>
            <a:r>
              <a:rPr lang="es-CO" dirty="0" smtClean="0"/>
              <a:t> Si está bien diseñada y es adecuada al fin para el que está destinada</a:t>
            </a:r>
          </a:p>
          <a:p>
            <a:pPr marL="342900" indent="-342900"/>
            <a:endParaRPr lang="es-CO" dirty="0" smtClean="0"/>
          </a:p>
          <a:p>
            <a:pPr marL="342900" indent="-342900">
              <a:buFont typeface="Wingdings" pitchFamily="2" charset="2"/>
              <a:buChar char="ü"/>
            </a:pPr>
            <a:r>
              <a:rPr lang="es-CO" dirty="0" smtClean="0"/>
              <a:t> Si lo que transmite está en consonancia con la personalidad y el </a:t>
            </a:r>
            <a:r>
              <a:rPr lang="es-CO" i="1" dirty="0" smtClean="0"/>
              <a:t>know how </a:t>
            </a:r>
            <a:r>
              <a:rPr lang="es-CO" dirty="0" smtClean="0"/>
              <a:t>de la empresa. </a:t>
            </a:r>
          </a:p>
          <a:p>
            <a:pPr marL="342900" indent="-342900"/>
            <a:endParaRPr lang="es-CO" dirty="0" smtClean="0"/>
          </a:p>
          <a:p>
            <a:pPr marL="342900" indent="-342900"/>
            <a:r>
              <a:rPr lang="es-CO" dirty="0" smtClean="0"/>
              <a:t>  </a:t>
            </a:r>
          </a:p>
          <a:p>
            <a:pPr marL="342900" indent="-342900"/>
            <a:endParaRPr lang="es-CO" dirty="0" smtClean="0"/>
          </a:p>
          <a:p>
            <a:pPr marL="342900" indent="-342900"/>
            <a:r>
              <a:rPr lang="es-CO" dirty="0" smtClean="0"/>
              <a:t> </a:t>
            </a:r>
            <a:endParaRPr lang="es-CO"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1240</TotalTime>
  <Words>1332</Words>
  <Application>Microsoft Office PowerPoint</Application>
  <PresentationFormat>Presentación en pantalla (4:3)</PresentationFormat>
  <Paragraphs>220</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m-prieto</dc:creator>
  <cp:lastModifiedBy>User</cp:lastModifiedBy>
  <cp:revision>239</cp:revision>
  <dcterms:created xsi:type="dcterms:W3CDTF">2010-03-18T20:45:58Z</dcterms:created>
  <dcterms:modified xsi:type="dcterms:W3CDTF">2011-08-16T01:57:58Z</dcterms:modified>
</cp:coreProperties>
</file>